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1.jpg" ContentType="image/jpeg"/>
  <Override PartName="/ppt/media/image33.jpg" ContentType="image/jpeg"/>
  <Override PartName="/ppt/media/image34.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ppt/media/image45.jpg" ContentType="image/jpeg"/>
  <Override PartName="/ppt/media/image46.jpg" ContentType="image/jpeg"/>
  <Override PartName="/ppt/media/image47.jpg" ContentType="image/jpeg"/>
  <Override PartName="/ppt/media/image48.jpg" ContentType="image/jpeg"/>
  <Override PartName="/ppt/media/image4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 id="2147483688" r:id="rId3"/>
  </p:sldMasterIdLst>
  <p:notesMasterIdLst>
    <p:notesMasterId r:id="rId68"/>
  </p:notesMasterIdLst>
  <p:sldIdLst>
    <p:sldId id="256" r:id="rId4"/>
    <p:sldId id="257" r:id="rId5"/>
    <p:sldId id="258" r:id="rId6"/>
    <p:sldId id="259" r:id="rId7"/>
    <p:sldId id="260" r:id="rId8"/>
    <p:sldId id="302" r:id="rId9"/>
    <p:sldId id="261" r:id="rId10"/>
    <p:sldId id="262" r:id="rId11"/>
    <p:sldId id="292" r:id="rId12"/>
    <p:sldId id="293" r:id="rId13"/>
    <p:sldId id="294" r:id="rId14"/>
    <p:sldId id="295" r:id="rId15"/>
    <p:sldId id="296" r:id="rId16"/>
    <p:sldId id="297" r:id="rId17"/>
    <p:sldId id="298" r:id="rId18"/>
    <p:sldId id="299" r:id="rId19"/>
    <p:sldId id="300" r:id="rId20"/>
    <p:sldId id="301" r:id="rId21"/>
    <p:sldId id="303" r:id="rId22"/>
    <p:sldId id="304" r:id="rId23"/>
    <p:sldId id="305" r:id="rId24"/>
    <p:sldId id="306" r:id="rId25"/>
    <p:sldId id="307" r:id="rId26"/>
    <p:sldId id="308" r:id="rId27"/>
    <p:sldId id="309" r:id="rId28"/>
    <p:sldId id="263" r:id="rId29"/>
    <p:sldId id="264" r:id="rId30"/>
    <p:sldId id="310" r:id="rId31"/>
    <p:sldId id="311" r:id="rId32"/>
    <p:sldId id="312" r:id="rId33"/>
    <p:sldId id="313" r:id="rId34"/>
    <p:sldId id="314" r:id="rId35"/>
    <p:sldId id="315" r:id="rId36"/>
    <p:sldId id="316" r:id="rId37"/>
    <p:sldId id="317" r:id="rId38"/>
    <p:sldId id="266" r:id="rId39"/>
    <p:sldId id="318" r:id="rId40"/>
    <p:sldId id="267" r:id="rId41"/>
    <p:sldId id="268" r:id="rId42"/>
    <p:sldId id="272" r:id="rId43"/>
    <p:sldId id="270" r:id="rId44"/>
    <p:sldId id="271" r:id="rId45"/>
    <p:sldId id="269" r:id="rId46"/>
    <p:sldId id="273" r:id="rId47"/>
    <p:sldId id="274" r:id="rId48"/>
    <p:sldId id="275" r:id="rId49"/>
    <p:sldId id="276" r:id="rId50"/>
    <p:sldId id="284" r:id="rId51"/>
    <p:sldId id="289" r:id="rId52"/>
    <p:sldId id="279" r:id="rId53"/>
    <p:sldId id="291" r:id="rId54"/>
    <p:sldId id="281" r:id="rId55"/>
    <p:sldId id="319" r:id="rId56"/>
    <p:sldId id="282" r:id="rId57"/>
    <p:sldId id="320" r:id="rId58"/>
    <p:sldId id="283" r:id="rId59"/>
    <p:sldId id="321" r:id="rId60"/>
    <p:sldId id="285" r:id="rId61"/>
    <p:sldId id="322" r:id="rId62"/>
    <p:sldId id="286" r:id="rId63"/>
    <p:sldId id="323" r:id="rId64"/>
    <p:sldId id="290" r:id="rId65"/>
    <p:sldId id="287" r:id="rId66"/>
    <p:sldId id="265"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D6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76" autoAdjust="0"/>
  </p:normalViewPr>
  <p:slideViewPr>
    <p:cSldViewPr snapToGrid="0">
      <p:cViewPr varScale="1">
        <p:scale>
          <a:sx n="103" d="100"/>
          <a:sy n="103" d="100"/>
        </p:scale>
        <p:origin x="154" y="72"/>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B82CF-5808-4CBF-BB1A-D5C03B20748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81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f000d42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f000d42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1f45587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1f4558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1f45587f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1f45587f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1f45587f5_3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1f45587f5_3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1f45587f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1f45587f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1f45587f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1f45587f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4432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24543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3600118" flipH="1">
            <a:off x="1682245" y="1771522"/>
            <a:ext cx="2374941" cy="2054109"/>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3843900" y="-7875"/>
            <a:ext cx="5300100" cy="5143500"/>
          </a:xfrm>
          <a:prstGeom prst="snip1Rect">
            <a:avLst>
              <a:gd name="adj" fmla="val 2285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l="201" t="35073" r="15736"/>
          <a:stretch/>
        </p:blipFill>
        <p:spPr>
          <a:xfrm>
            <a:off x="0" y="1819275"/>
            <a:ext cx="7686677" cy="3339525"/>
          </a:xfrm>
          <a:prstGeom prst="rect">
            <a:avLst/>
          </a:prstGeom>
          <a:noFill/>
          <a:ln>
            <a:noFill/>
          </a:ln>
        </p:spPr>
      </p:pic>
      <p:sp>
        <p:nvSpPr>
          <p:cNvPr id="12" name="Google Shape;12;p2"/>
          <p:cNvSpPr txBox="1">
            <a:spLocks noGrp="1"/>
          </p:cNvSpPr>
          <p:nvPr>
            <p:ph type="ctrTitle"/>
          </p:nvPr>
        </p:nvSpPr>
        <p:spPr>
          <a:xfrm>
            <a:off x="4391781" y="482025"/>
            <a:ext cx="39612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3" name="Google Shape;13;p2"/>
          <p:cNvSpPr txBox="1">
            <a:spLocks noGrp="1"/>
          </p:cNvSpPr>
          <p:nvPr>
            <p:ph type="subTitle" idx="1"/>
          </p:nvPr>
        </p:nvSpPr>
        <p:spPr>
          <a:xfrm>
            <a:off x="5885921" y="2006250"/>
            <a:ext cx="2402100" cy="717000"/>
          </a:xfrm>
          <a:prstGeom prst="rect">
            <a:avLst/>
          </a:prstGeom>
        </p:spPr>
        <p:txBody>
          <a:bodyPr spcFirstLastPara="1" wrap="square" lIns="91425" tIns="91425" rIns="91425" bIns="91425" anchor="b" anchorCtr="0">
            <a:noAutofit/>
          </a:bodyPr>
          <a:lstStyle>
            <a:lvl1pPr marR="14081" lvl="0" algn="r" rtl="0">
              <a:lnSpc>
                <a:spcPct val="100000"/>
              </a:lnSpc>
              <a:spcBef>
                <a:spcPts val="0"/>
              </a:spcBef>
              <a:spcAft>
                <a:spcPts val="0"/>
              </a:spcAft>
              <a:buClr>
                <a:srgbClr val="000000"/>
              </a:buClr>
              <a:buSzPts val="1800"/>
              <a:buNone/>
              <a:defRPr sz="1200">
                <a:solidFill>
                  <a:srgbClr val="000000"/>
                </a:solidFill>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4" name="Google Shape;134;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sp>
        <p:nvSpPr>
          <p:cNvPr id="137" name="Google Shape;137;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1652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138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7057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9331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661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ctrTitle"/>
          </p:nvPr>
        </p:nvSpPr>
        <p:spPr>
          <a:xfrm>
            <a:off x="2275389" y="48840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9" name="Google Shape;19;p3"/>
          <p:cNvSpPr txBox="1">
            <a:spLocks noGrp="1"/>
          </p:cNvSpPr>
          <p:nvPr>
            <p:ph type="subTitle" idx="1"/>
          </p:nvPr>
        </p:nvSpPr>
        <p:spPr>
          <a:xfrm>
            <a:off x="2620689" y="90344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 name="Google Shape;20;p3"/>
          <p:cNvSpPr txBox="1">
            <a:spLocks noGrp="1"/>
          </p:cNvSpPr>
          <p:nvPr>
            <p:ph type="title" idx="2" hasCustomPrompt="1"/>
          </p:nvPr>
        </p:nvSpPr>
        <p:spPr>
          <a:xfrm>
            <a:off x="5455900" y="693225"/>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3"/>
          </p:nvPr>
        </p:nvSpPr>
        <p:spPr>
          <a:xfrm>
            <a:off x="2275389" y="1527850"/>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 name="Google Shape;22;p3"/>
          <p:cNvSpPr txBox="1">
            <a:spLocks noGrp="1"/>
          </p:cNvSpPr>
          <p:nvPr>
            <p:ph type="subTitle" idx="4"/>
          </p:nvPr>
        </p:nvSpPr>
        <p:spPr>
          <a:xfrm>
            <a:off x="2550489" y="1941008"/>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 name="Google Shape;23;p3"/>
          <p:cNvSpPr txBox="1">
            <a:spLocks noGrp="1"/>
          </p:cNvSpPr>
          <p:nvPr>
            <p:ph type="title" idx="5" hasCustomPrompt="1"/>
          </p:nvPr>
        </p:nvSpPr>
        <p:spPr>
          <a:xfrm>
            <a:off x="5455900" y="176595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6"/>
          </p:nvPr>
        </p:nvSpPr>
        <p:spPr>
          <a:xfrm>
            <a:off x="2275389" y="3626109"/>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5" name="Google Shape;25;p3"/>
          <p:cNvSpPr txBox="1">
            <a:spLocks noGrp="1"/>
          </p:cNvSpPr>
          <p:nvPr>
            <p:ph type="title" idx="7" hasCustomPrompt="1"/>
          </p:nvPr>
        </p:nvSpPr>
        <p:spPr>
          <a:xfrm>
            <a:off x="5455900" y="2787361"/>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8"/>
          </p:nvPr>
        </p:nvSpPr>
        <p:spPr>
          <a:xfrm>
            <a:off x="2275389" y="2587407"/>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7" name="Google Shape;27;p3"/>
          <p:cNvSpPr txBox="1">
            <a:spLocks noGrp="1"/>
          </p:cNvSpPr>
          <p:nvPr>
            <p:ph type="title" idx="9" hasCustomPrompt="1"/>
          </p:nvPr>
        </p:nvSpPr>
        <p:spPr>
          <a:xfrm>
            <a:off x="5455900" y="3808750"/>
            <a:ext cx="11604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subTitle" idx="13"/>
          </p:nvPr>
        </p:nvSpPr>
        <p:spPr>
          <a:xfrm>
            <a:off x="2620689" y="4038707"/>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9" name="Google Shape;29;p3"/>
          <p:cNvSpPr txBox="1">
            <a:spLocks noGrp="1"/>
          </p:cNvSpPr>
          <p:nvPr>
            <p:ph type="subTitle" idx="14"/>
          </p:nvPr>
        </p:nvSpPr>
        <p:spPr>
          <a:xfrm>
            <a:off x="2550489" y="2999477"/>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 name="Google Shape;30;p3"/>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2627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685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4412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209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3263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2748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86177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217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838356" y="1303583"/>
            <a:ext cx="2426970" cy="430887"/>
          </a:xfrm>
        </p:spPr>
        <p:txBody>
          <a:bodyPr lIns="0" tIns="0" rIns="0" bIns="0"/>
          <a:lstStyle>
            <a:lvl1pPr>
              <a:defRPr sz="2800" b="1" i="0">
                <a:solidFill>
                  <a:srgbClr val="FA53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451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838356" y="1303583"/>
            <a:ext cx="2426970" cy="430887"/>
          </a:xfrm>
        </p:spPr>
        <p:txBody>
          <a:bodyPr lIns="0" tIns="0" rIns="0" bIns="0"/>
          <a:lstStyle>
            <a:lvl1pPr>
              <a:defRPr sz="2800" b="1" i="0">
                <a:solidFill>
                  <a:srgbClr val="FA5300"/>
                </a:solidFill>
                <a:latin typeface="Trebuchet MS"/>
                <a:cs typeface="Trebuchet MS"/>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5405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838356" y="1303583"/>
            <a:ext cx="2426970" cy="430887"/>
          </a:xfrm>
        </p:spPr>
        <p:txBody>
          <a:bodyPr lIns="0" tIns="0" rIns="0" bIns="0"/>
          <a:lstStyle>
            <a:lvl1pPr>
              <a:defRPr sz="2800" b="1" i="0">
                <a:solidFill>
                  <a:srgbClr val="FA53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6276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293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614078" y="1573299"/>
            <a:ext cx="3867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5" name="Google Shape;35;p5"/>
          <p:cNvSpPr txBox="1">
            <a:spLocks noGrp="1"/>
          </p:cNvSpPr>
          <p:nvPr>
            <p:ph type="subTitle" idx="1"/>
          </p:nvPr>
        </p:nvSpPr>
        <p:spPr>
          <a:xfrm>
            <a:off x="614075" y="2314225"/>
            <a:ext cx="31953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6" name="Google Shape;36;p5"/>
          <p:cNvSpPr/>
          <p:nvPr/>
        </p:nvSpPr>
        <p:spPr>
          <a:xfrm flipH="1">
            <a:off x="4321500" y="2430600"/>
            <a:ext cx="4822500" cy="27621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45" name="Google Shape;45;p7"/>
          <p:cNvSpPr/>
          <p:nvPr/>
        </p:nvSpPr>
        <p:spPr>
          <a:xfrm>
            <a:off x="-1774550" y="3619350"/>
            <a:ext cx="5300100" cy="27621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86520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9"/>
          <p:cNvSpPr txBox="1">
            <a:spLocks noGrp="1"/>
          </p:cNvSpPr>
          <p:nvPr>
            <p:ph type="subTitle" idx="2"/>
          </p:nvPr>
        </p:nvSpPr>
        <p:spPr>
          <a:xfrm>
            <a:off x="3669867"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4" name="Google Shape;54;p9"/>
          <p:cNvSpPr txBox="1">
            <a:spLocks noGrp="1"/>
          </p:cNvSpPr>
          <p:nvPr>
            <p:ph type="ctrTitle"/>
          </p:nvPr>
        </p:nvSpPr>
        <p:spPr>
          <a:xfrm>
            <a:off x="4714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5" name="Google Shape;55;p9"/>
          <p:cNvSpPr txBox="1">
            <a:spLocks noGrp="1"/>
          </p:cNvSpPr>
          <p:nvPr>
            <p:ph type="ctrTitle" idx="3"/>
          </p:nvPr>
        </p:nvSpPr>
        <p:spPr>
          <a:xfrm>
            <a:off x="326921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6" name="Google Shape;56;p9"/>
          <p:cNvSpPr txBox="1">
            <a:spLocks noGrp="1"/>
          </p:cNvSpPr>
          <p:nvPr>
            <p:ph type="subTitle" idx="4"/>
          </p:nvPr>
        </p:nvSpPr>
        <p:spPr>
          <a:xfrm>
            <a:off x="6460750" y="28070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200">
                <a:solidFill>
                  <a:schemeClr val="dk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7" name="Google Shape;57;p9"/>
          <p:cNvSpPr txBox="1">
            <a:spLocks noGrp="1"/>
          </p:cNvSpPr>
          <p:nvPr>
            <p:ph type="ctrTitle" idx="5"/>
          </p:nvPr>
        </p:nvSpPr>
        <p:spPr>
          <a:xfrm>
            <a:off x="6066967" y="254453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b="0"/>
            </a:lvl1pPr>
            <a:lvl2pPr lvl="1" algn="ctr" rtl="0">
              <a:spcBef>
                <a:spcPts val="0"/>
              </a:spcBef>
              <a:spcAft>
                <a:spcPts val="0"/>
              </a:spcAft>
              <a:buClr>
                <a:srgbClr val="000000"/>
              </a:buClr>
              <a:buSzPts val="1600"/>
              <a:buNone/>
              <a:defRPr sz="1600" b="0">
                <a:solidFill>
                  <a:srgbClr val="000000"/>
                </a:solidFill>
              </a:defRPr>
            </a:lvl2pPr>
            <a:lvl3pPr lvl="2" algn="ctr" rtl="0">
              <a:spcBef>
                <a:spcPts val="0"/>
              </a:spcBef>
              <a:spcAft>
                <a:spcPts val="0"/>
              </a:spcAft>
              <a:buClr>
                <a:srgbClr val="000000"/>
              </a:buClr>
              <a:buSzPts val="1600"/>
              <a:buNone/>
              <a:defRPr sz="1600" b="0">
                <a:solidFill>
                  <a:srgbClr val="000000"/>
                </a:solidFill>
              </a:defRPr>
            </a:lvl3pPr>
            <a:lvl4pPr lvl="3" algn="ctr" rtl="0">
              <a:spcBef>
                <a:spcPts val="0"/>
              </a:spcBef>
              <a:spcAft>
                <a:spcPts val="0"/>
              </a:spcAft>
              <a:buClr>
                <a:srgbClr val="000000"/>
              </a:buClr>
              <a:buSzPts val="1600"/>
              <a:buNone/>
              <a:defRPr sz="1600" b="0">
                <a:solidFill>
                  <a:srgbClr val="000000"/>
                </a:solidFill>
              </a:defRPr>
            </a:lvl4pPr>
            <a:lvl5pPr lvl="4" algn="ctr" rtl="0">
              <a:spcBef>
                <a:spcPts val="0"/>
              </a:spcBef>
              <a:spcAft>
                <a:spcPts val="0"/>
              </a:spcAft>
              <a:buClr>
                <a:srgbClr val="000000"/>
              </a:buClr>
              <a:buSzPts val="1600"/>
              <a:buNone/>
              <a:defRPr sz="1600" b="0">
                <a:solidFill>
                  <a:srgbClr val="000000"/>
                </a:solidFill>
              </a:defRPr>
            </a:lvl5pPr>
            <a:lvl6pPr lvl="5" algn="ctr" rtl="0">
              <a:spcBef>
                <a:spcPts val="0"/>
              </a:spcBef>
              <a:spcAft>
                <a:spcPts val="0"/>
              </a:spcAft>
              <a:buClr>
                <a:srgbClr val="000000"/>
              </a:buClr>
              <a:buSzPts val="1600"/>
              <a:buNone/>
              <a:defRPr sz="1600" b="0">
                <a:solidFill>
                  <a:srgbClr val="000000"/>
                </a:solidFill>
              </a:defRPr>
            </a:lvl6pPr>
            <a:lvl7pPr lvl="6" algn="ctr" rtl="0">
              <a:spcBef>
                <a:spcPts val="0"/>
              </a:spcBef>
              <a:spcAft>
                <a:spcPts val="0"/>
              </a:spcAft>
              <a:buClr>
                <a:srgbClr val="000000"/>
              </a:buClr>
              <a:buSzPts val="1600"/>
              <a:buNone/>
              <a:defRPr sz="1600" b="0">
                <a:solidFill>
                  <a:srgbClr val="000000"/>
                </a:solidFill>
              </a:defRPr>
            </a:lvl7pPr>
            <a:lvl8pPr lvl="7" algn="ctr" rtl="0">
              <a:spcBef>
                <a:spcPts val="0"/>
              </a:spcBef>
              <a:spcAft>
                <a:spcPts val="0"/>
              </a:spcAft>
              <a:buClr>
                <a:srgbClr val="000000"/>
              </a:buClr>
              <a:buSzPts val="1600"/>
              <a:buNone/>
              <a:defRPr sz="1600" b="0">
                <a:solidFill>
                  <a:srgbClr val="000000"/>
                </a:solidFill>
              </a:defRPr>
            </a:lvl8pPr>
            <a:lvl9pPr lvl="8" algn="ctr" rtl="0">
              <a:spcBef>
                <a:spcPts val="0"/>
              </a:spcBef>
              <a:spcAft>
                <a:spcPts val="0"/>
              </a:spcAft>
              <a:buClr>
                <a:srgbClr val="000000"/>
              </a:buClr>
              <a:buSzPts val="1600"/>
              <a:buNone/>
              <a:defRPr sz="1600" b="0">
                <a:solidFill>
                  <a:srgbClr val="000000"/>
                </a:solidFill>
              </a:defRPr>
            </a:lvl9pPr>
          </a:lstStyle>
          <a:p>
            <a:endParaRPr/>
          </a:p>
        </p:txBody>
      </p:sp>
      <p:sp>
        <p:nvSpPr>
          <p:cNvPr id="58" name="Google Shape;58;p9"/>
          <p:cNvSpPr txBox="1">
            <a:spLocks noGrp="1"/>
          </p:cNvSpPr>
          <p:nvPr>
            <p:ph type="ctrTitle" idx="6"/>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610477" y="371745"/>
            <a:ext cx="25584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65" name="Google Shape;65;p11"/>
          <p:cNvSpPr/>
          <p:nvPr/>
        </p:nvSpPr>
        <p:spPr>
          <a:xfrm>
            <a:off x="-219925" y="1675225"/>
            <a:ext cx="6757200" cy="3498900"/>
          </a:xfrm>
          <a:prstGeom prst="snip2Same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642050" y="1096575"/>
            <a:ext cx="4463400" cy="3385500"/>
          </a:xfrm>
          <a:prstGeom prst="rect">
            <a:avLst/>
          </a:prstGeom>
        </p:spPr>
        <p:txBody>
          <a:bodyPr spcFirstLastPara="1" wrap="square" lIns="91425" tIns="91425" rIns="91425" bIns="91425" anchor="t" anchorCtr="0">
            <a:noAutofit/>
          </a:bodyPr>
          <a:lstStyle>
            <a:lvl1pPr marL="457200" lvl="0" indent="-304800" rtl="0">
              <a:lnSpc>
                <a:spcPct val="150000"/>
              </a:lnSpc>
              <a:spcBef>
                <a:spcPts val="0"/>
              </a:spcBef>
              <a:spcAft>
                <a:spcPts val="0"/>
              </a:spcAft>
              <a:buClr>
                <a:schemeClr val="lt1"/>
              </a:buClr>
              <a:buSzPts val="1200"/>
              <a:buFont typeface="Catamaran Light"/>
              <a:buChar char="⬣"/>
              <a:defRPr>
                <a:solidFill>
                  <a:srgbClr val="000000"/>
                </a:solidFill>
              </a:defRPr>
            </a:lvl1pPr>
            <a:lvl2pPr marL="914400" lvl="1" indent="-304800" rtl="0">
              <a:spcBef>
                <a:spcPts val="1600"/>
              </a:spcBef>
              <a:spcAft>
                <a:spcPts val="0"/>
              </a:spcAft>
              <a:buClr>
                <a:srgbClr val="000000"/>
              </a:buClr>
              <a:buSzPts val="1200"/>
              <a:buFont typeface="Catamaran Light"/>
              <a:buChar char="○"/>
              <a:defRPr>
                <a:solidFill>
                  <a:srgbClr val="000000"/>
                </a:solidFill>
              </a:defRPr>
            </a:lvl2pPr>
            <a:lvl3pPr marL="1371600" lvl="2" indent="-304800" rtl="0">
              <a:spcBef>
                <a:spcPts val="1600"/>
              </a:spcBef>
              <a:spcAft>
                <a:spcPts val="0"/>
              </a:spcAft>
              <a:buClr>
                <a:srgbClr val="000000"/>
              </a:buClr>
              <a:buSzPts val="1200"/>
              <a:buFont typeface="Catamaran Light"/>
              <a:buChar char="■"/>
              <a:defRPr>
                <a:solidFill>
                  <a:srgbClr val="000000"/>
                </a:solidFill>
              </a:defRPr>
            </a:lvl3pPr>
            <a:lvl4pPr marL="1828800" lvl="3" indent="-304800" rtl="0">
              <a:spcBef>
                <a:spcPts val="1600"/>
              </a:spcBef>
              <a:spcAft>
                <a:spcPts val="0"/>
              </a:spcAft>
              <a:buClr>
                <a:srgbClr val="000000"/>
              </a:buClr>
              <a:buSzPts val="1200"/>
              <a:buFont typeface="Catamaran Light"/>
              <a:buChar char="●"/>
              <a:defRPr>
                <a:solidFill>
                  <a:srgbClr val="000000"/>
                </a:solidFill>
              </a:defRPr>
            </a:lvl4pPr>
            <a:lvl5pPr marL="2286000" lvl="4" indent="-304800" rtl="0">
              <a:spcBef>
                <a:spcPts val="1600"/>
              </a:spcBef>
              <a:spcAft>
                <a:spcPts val="0"/>
              </a:spcAft>
              <a:buClr>
                <a:srgbClr val="000000"/>
              </a:buClr>
              <a:buSzPts val="1200"/>
              <a:buFont typeface="Catamaran Light"/>
              <a:buAutoNum type="alphaLcPeriod"/>
              <a:defRPr>
                <a:solidFill>
                  <a:srgbClr val="000000"/>
                </a:solidFill>
              </a:defRPr>
            </a:lvl5pPr>
            <a:lvl6pPr marL="2743200" lvl="5" indent="-304800" rtl="0">
              <a:spcBef>
                <a:spcPts val="1600"/>
              </a:spcBef>
              <a:spcAft>
                <a:spcPts val="0"/>
              </a:spcAft>
              <a:buClr>
                <a:srgbClr val="000000"/>
              </a:buClr>
              <a:buSzPts val="1200"/>
              <a:buFont typeface="Catamaran Light"/>
              <a:buAutoNum type="romanLcPeriod"/>
              <a:defRPr>
                <a:solidFill>
                  <a:srgbClr val="000000"/>
                </a:solidFill>
              </a:defRPr>
            </a:lvl6pPr>
            <a:lvl7pPr marL="3200400" lvl="6" indent="-304800" rtl="0">
              <a:spcBef>
                <a:spcPts val="1600"/>
              </a:spcBef>
              <a:spcAft>
                <a:spcPts val="0"/>
              </a:spcAft>
              <a:buClr>
                <a:srgbClr val="000000"/>
              </a:buClr>
              <a:buSzPts val="1200"/>
              <a:buFont typeface="Catamaran Light"/>
              <a:buAutoNum type="arabicPeriod"/>
              <a:defRPr>
                <a:solidFill>
                  <a:srgbClr val="000000"/>
                </a:solidFill>
              </a:defRPr>
            </a:lvl7pPr>
            <a:lvl8pPr marL="3657600" lvl="7" indent="-304800" rtl="0">
              <a:spcBef>
                <a:spcPts val="1600"/>
              </a:spcBef>
              <a:spcAft>
                <a:spcPts val="0"/>
              </a:spcAft>
              <a:buClr>
                <a:srgbClr val="000000"/>
              </a:buClr>
              <a:buSzPts val="1200"/>
              <a:buFont typeface="Catamaran Light"/>
              <a:buAutoNum type="alphaLcPeriod"/>
              <a:defRPr>
                <a:solidFill>
                  <a:srgbClr val="000000"/>
                </a:solidFill>
              </a:defRPr>
            </a:lvl8pPr>
            <a:lvl9pPr marL="4114800" lvl="8" indent="-304800" rtl="0">
              <a:spcBef>
                <a:spcPts val="1600"/>
              </a:spcBef>
              <a:spcAft>
                <a:spcPts val="1600"/>
              </a:spcAft>
              <a:buClr>
                <a:srgbClr val="000000"/>
              </a:buClr>
              <a:buSzPts val="1200"/>
              <a:buFont typeface="Catamaran Light"/>
              <a:buAutoNum type="romanLcPeriod"/>
              <a:defRPr>
                <a:solidFill>
                  <a:srgbClr val="000000"/>
                </a:solidFill>
              </a:defRPr>
            </a:lvl9pPr>
          </a:lstStyle>
          <a:p>
            <a:endParaRPr/>
          </a:p>
        </p:txBody>
      </p:sp>
      <p:sp>
        <p:nvSpPr>
          <p:cNvPr id="129" name="Google Shape;129;p22"/>
          <p:cNvSpPr txBox="1">
            <a:spLocks noGrp="1"/>
          </p:cNvSpPr>
          <p:nvPr>
            <p:ph type="ctrTitle"/>
          </p:nvPr>
        </p:nvSpPr>
        <p:spPr>
          <a:xfrm>
            <a:off x="610474" y="371750"/>
            <a:ext cx="43722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sz="2200"/>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bel"/>
              <a:buNone/>
              <a:defRPr sz="2800" b="1">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sz="2800" b="1">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sz="2800" b="1">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sz="2800" b="1">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sz="2800" b="1">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sz="2800" b="1">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sz="2800" b="1">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sz="2800" b="1">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sz="2800" b="1">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marL="914400" lvl="1"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marL="1371600" lvl="2"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marL="1828800" lvl="3"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marL="2286000" lvl="4"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marL="2743200" lvl="5"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marL="3200400" lvl="6"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marL="3657600" lvl="7" indent="-3175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marL="4114800" lvl="8" indent="-3175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5/19/2023</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439520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43549" y="4927520"/>
            <a:ext cx="7820343" cy="7302"/>
          </a:xfrm>
          <a:custGeom>
            <a:avLst/>
            <a:gdLst/>
            <a:ahLst/>
            <a:cxnLst/>
            <a:rect l="l" t="t" r="r" b="b"/>
            <a:pathLst>
              <a:path w="15640685" h="14604">
                <a:moveTo>
                  <a:pt x="0" y="0"/>
                </a:moveTo>
                <a:lnTo>
                  <a:pt x="15640176" y="14289"/>
                </a:lnTo>
              </a:path>
            </a:pathLst>
          </a:custGeom>
          <a:ln w="19050">
            <a:solidFill>
              <a:srgbClr val="3C2920"/>
            </a:solidFill>
          </a:ln>
        </p:spPr>
        <p:txBody>
          <a:bodyPr wrap="square" lIns="0" tIns="0" rIns="0" bIns="0" rtlCol="0"/>
          <a:lstStyle/>
          <a:p>
            <a:endParaRPr sz="700"/>
          </a:p>
        </p:txBody>
      </p:sp>
      <p:pic>
        <p:nvPicPr>
          <p:cNvPr id="17" name="bg object 17"/>
          <p:cNvPicPr/>
          <p:nvPr/>
        </p:nvPicPr>
        <p:blipFill>
          <a:blip r:embed="rId7" cstate="print"/>
          <a:stretch>
            <a:fillRect/>
          </a:stretch>
        </p:blipFill>
        <p:spPr>
          <a:xfrm>
            <a:off x="8343211" y="189899"/>
            <a:ext cx="557212" cy="647700"/>
          </a:xfrm>
          <a:prstGeom prst="rect">
            <a:avLst/>
          </a:prstGeom>
        </p:spPr>
      </p:pic>
      <p:pic>
        <p:nvPicPr>
          <p:cNvPr id="18" name="bg object 18"/>
          <p:cNvPicPr/>
          <p:nvPr/>
        </p:nvPicPr>
        <p:blipFill>
          <a:blip r:embed="rId8" cstate="print"/>
          <a:stretch>
            <a:fillRect/>
          </a:stretch>
        </p:blipFill>
        <p:spPr>
          <a:xfrm>
            <a:off x="136532" y="129634"/>
            <a:ext cx="290512" cy="276225"/>
          </a:xfrm>
          <a:prstGeom prst="rect">
            <a:avLst/>
          </a:prstGeom>
        </p:spPr>
      </p:pic>
      <p:sp>
        <p:nvSpPr>
          <p:cNvPr id="19" name="bg object 19"/>
          <p:cNvSpPr/>
          <p:nvPr/>
        </p:nvSpPr>
        <p:spPr>
          <a:xfrm>
            <a:off x="8741615" y="4814505"/>
            <a:ext cx="157163" cy="157163"/>
          </a:xfrm>
          <a:custGeom>
            <a:avLst/>
            <a:gdLst/>
            <a:ahLst/>
            <a:cxnLst/>
            <a:rect l="l" t="t" r="r" b="b"/>
            <a:pathLst>
              <a:path w="314325" h="314325">
                <a:moveTo>
                  <a:pt x="157018" y="314036"/>
                </a:moveTo>
                <a:lnTo>
                  <a:pt x="118856" y="309329"/>
                </a:lnTo>
                <a:lnTo>
                  <a:pt x="82999" y="295497"/>
                </a:lnTo>
                <a:lnTo>
                  <a:pt x="51577" y="273367"/>
                </a:lnTo>
                <a:lnTo>
                  <a:pt x="26462" y="244252"/>
                </a:lnTo>
                <a:lnTo>
                  <a:pt x="9174" y="209907"/>
                </a:lnTo>
                <a:lnTo>
                  <a:pt x="754" y="172408"/>
                </a:lnTo>
                <a:lnTo>
                  <a:pt x="0" y="157018"/>
                </a:lnTo>
                <a:lnTo>
                  <a:pt x="188" y="149304"/>
                </a:lnTo>
                <a:lnTo>
                  <a:pt x="6759" y="111437"/>
                </a:lnTo>
                <a:lnTo>
                  <a:pt x="22333" y="76302"/>
                </a:lnTo>
                <a:lnTo>
                  <a:pt x="45989" y="45989"/>
                </a:lnTo>
                <a:lnTo>
                  <a:pt x="76302" y="22333"/>
                </a:lnTo>
                <a:lnTo>
                  <a:pt x="111437" y="6759"/>
                </a:lnTo>
                <a:lnTo>
                  <a:pt x="149304" y="188"/>
                </a:lnTo>
                <a:lnTo>
                  <a:pt x="157018" y="0"/>
                </a:lnTo>
                <a:lnTo>
                  <a:pt x="164732" y="188"/>
                </a:lnTo>
                <a:lnTo>
                  <a:pt x="202598" y="6759"/>
                </a:lnTo>
                <a:lnTo>
                  <a:pt x="237734" y="22333"/>
                </a:lnTo>
                <a:lnTo>
                  <a:pt x="268046" y="45989"/>
                </a:lnTo>
                <a:lnTo>
                  <a:pt x="291702" y="76302"/>
                </a:lnTo>
                <a:lnTo>
                  <a:pt x="307276" y="111437"/>
                </a:lnTo>
                <a:lnTo>
                  <a:pt x="313847" y="149304"/>
                </a:lnTo>
                <a:lnTo>
                  <a:pt x="314036" y="157018"/>
                </a:lnTo>
                <a:lnTo>
                  <a:pt x="313847" y="164732"/>
                </a:lnTo>
                <a:lnTo>
                  <a:pt x="307276" y="202598"/>
                </a:lnTo>
                <a:lnTo>
                  <a:pt x="291702" y="237734"/>
                </a:lnTo>
                <a:lnTo>
                  <a:pt x="268046" y="268046"/>
                </a:lnTo>
                <a:lnTo>
                  <a:pt x="237734" y="291702"/>
                </a:lnTo>
                <a:lnTo>
                  <a:pt x="202598" y="307276"/>
                </a:lnTo>
                <a:lnTo>
                  <a:pt x="164732" y="313847"/>
                </a:lnTo>
                <a:lnTo>
                  <a:pt x="157018" y="314036"/>
                </a:lnTo>
                <a:close/>
              </a:path>
            </a:pathLst>
          </a:custGeom>
          <a:solidFill>
            <a:srgbClr val="FA5300"/>
          </a:solidFill>
        </p:spPr>
        <p:txBody>
          <a:bodyPr wrap="square" lIns="0" tIns="0" rIns="0" bIns="0" rtlCol="0"/>
          <a:lstStyle/>
          <a:p>
            <a:endParaRPr sz="700"/>
          </a:p>
        </p:txBody>
      </p:sp>
      <p:sp>
        <p:nvSpPr>
          <p:cNvPr id="20" name="bg object 20"/>
          <p:cNvSpPr/>
          <p:nvPr/>
        </p:nvSpPr>
        <p:spPr>
          <a:xfrm>
            <a:off x="8739161" y="4812052"/>
            <a:ext cx="161925" cy="161925"/>
          </a:xfrm>
          <a:custGeom>
            <a:avLst/>
            <a:gdLst/>
            <a:ahLst/>
            <a:cxnLst/>
            <a:rect l="l" t="t" r="r" b="b"/>
            <a:pathLst>
              <a:path w="323850" h="323850">
                <a:moveTo>
                  <a:pt x="161925" y="323850"/>
                </a:moveTo>
                <a:lnTo>
                  <a:pt x="118927" y="318055"/>
                </a:lnTo>
                <a:lnTo>
                  <a:pt x="80261" y="301709"/>
                </a:lnTo>
                <a:lnTo>
                  <a:pt x="47479" y="276367"/>
                </a:lnTo>
                <a:lnTo>
                  <a:pt x="22138" y="243586"/>
                </a:lnTo>
                <a:lnTo>
                  <a:pt x="5793" y="204919"/>
                </a:lnTo>
                <a:lnTo>
                  <a:pt x="0" y="161925"/>
                </a:lnTo>
                <a:lnTo>
                  <a:pt x="5793" y="118927"/>
                </a:lnTo>
                <a:lnTo>
                  <a:pt x="22138" y="80261"/>
                </a:lnTo>
                <a:lnTo>
                  <a:pt x="47479" y="47479"/>
                </a:lnTo>
                <a:lnTo>
                  <a:pt x="80261" y="22138"/>
                </a:lnTo>
                <a:lnTo>
                  <a:pt x="118927" y="5793"/>
                </a:lnTo>
                <a:lnTo>
                  <a:pt x="161925" y="0"/>
                </a:lnTo>
                <a:lnTo>
                  <a:pt x="204919" y="5793"/>
                </a:lnTo>
                <a:lnTo>
                  <a:pt x="214429" y="9813"/>
                </a:lnTo>
                <a:lnTo>
                  <a:pt x="161925" y="9813"/>
                </a:lnTo>
                <a:lnTo>
                  <a:pt x="113896" y="17581"/>
                </a:lnTo>
                <a:lnTo>
                  <a:pt x="72146" y="39200"/>
                </a:lnTo>
                <a:lnTo>
                  <a:pt x="39200" y="72146"/>
                </a:lnTo>
                <a:lnTo>
                  <a:pt x="17581" y="113896"/>
                </a:lnTo>
                <a:lnTo>
                  <a:pt x="9813" y="161925"/>
                </a:lnTo>
                <a:lnTo>
                  <a:pt x="17581" y="209953"/>
                </a:lnTo>
                <a:lnTo>
                  <a:pt x="39200" y="251703"/>
                </a:lnTo>
                <a:lnTo>
                  <a:pt x="72146" y="284649"/>
                </a:lnTo>
                <a:lnTo>
                  <a:pt x="113896" y="306269"/>
                </a:lnTo>
                <a:lnTo>
                  <a:pt x="161925" y="314036"/>
                </a:lnTo>
                <a:lnTo>
                  <a:pt x="214427" y="314036"/>
                </a:lnTo>
                <a:lnTo>
                  <a:pt x="204919" y="318055"/>
                </a:lnTo>
                <a:lnTo>
                  <a:pt x="161925" y="323850"/>
                </a:lnTo>
                <a:close/>
              </a:path>
              <a:path w="323850" h="323850">
                <a:moveTo>
                  <a:pt x="214427" y="314036"/>
                </a:moveTo>
                <a:lnTo>
                  <a:pt x="161925" y="314036"/>
                </a:lnTo>
                <a:lnTo>
                  <a:pt x="209953" y="306269"/>
                </a:lnTo>
                <a:lnTo>
                  <a:pt x="251703" y="284649"/>
                </a:lnTo>
                <a:lnTo>
                  <a:pt x="284649" y="251703"/>
                </a:lnTo>
                <a:lnTo>
                  <a:pt x="306269" y="209953"/>
                </a:lnTo>
                <a:lnTo>
                  <a:pt x="314036" y="161925"/>
                </a:lnTo>
                <a:lnTo>
                  <a:pt x="306269" y="113896"/>
                </a:lnTo>
                <a:lnTo>
                  <a:pt x="284649" y="72146"/>
                </a:lnTo>
                <a:lnTo>
                  <a:pt x="251703" y="39200"/>
                </a:lnTo>
                <a:lnTo>
                  <a:pt x="209953" y="17581"/>
                </a:lnTo>
                <a:lnTo>
                  <a:pt x="161925" y="9813"/>
                </a:lnTo>
                <a:lnTo>
                  <a:pt x="214429" y="9813"/>
                </a:lnTo>
                <a:lnTo>
                  <a:pt x="276367" y="47479"/>
                </a:lnTo>
                <a:lnTo>
                  <a:pt x="301709" y="80261"/>
                </a:lnTo>
                <a:lnTo>
                  <a:pt x="318055" y="118927"/>
                </a:lnTo>
                <a:lnTo>
                  <a:pt x="323850" y="161925"/>
                </a:lnTo>
                <a:lnTo>
                  <a:pt x="318055" y="204919"/>
                </a:lnTo>
                <a:lnTo>
                  <a:pt x="301709" y="243586"/>
                </a:lnTo>
                <a:lnTo>
                  <a:pt x="276367" y="276367"/>
                </a:lnTo>
                <a:lnTo>
                  <a:pt x="243586" y="301709"/>
                </a:lnTo>
                <a:lnTo>
                  <a:pt x="214427" y="314036"/>
                </a:lnTo>
                <a:close/>
              </a:path>
            </a:pathLst>
          </a:custGeom>
          <a:solidFill>
            <a:srgbClr val="3C2920"/>
          </a:solidFill>
        </p:spPr>
        <p:txBody>
          <a:bodyPr wrap="square" lIns="0" tIns="0" rIns="0" bIns="0" rtlCol="0"/>
          <a:lstStyle/>
          <a:p>
            <a:endParaRPr sz="700"/>
          </a:p>
        </p:txBody>
      </p:sp>
      <p:pic>
        <p:nvPicPr>
          <p:cNvPr id="21" name="bg object 21"/>
          <p:cNvPicPr/>
          <p:nvPr/>
        </p:nvPicPr>
        <p:blipFill>
          <a:blip r:embed="rId9" cstate="print"/>
          <a:stretch>
            <a:fillRect/>
          </a:stretch>
        </p:blipFill>
        <p:spPr>
          <a:xfrm>
            <a:off x="8806540" y="4862394"/>
            <a:ext cx="36988" cy="61240"/>
          </a:xfrm>
          <a:prstGeom prst="rect">
            <a:avLst/>
          </a:prstGeom>
        </p:spPr>
      </p:pic>
      <p:sp>
        <p:nvSpPr>
          <p:cNvPr id="2" name="Holder 2"/>
          <p:cNvSpPr>
            <a:spLocks noGrp="1"/>
          </p:cNvSpPr>
          <p:nvPr>
            <p:ph type="title"/>
          </p:nvPr>
        </p:nvSpPr>
        <p:spPr>
          <a:xfrm>
            <a:off x="3838356" y="1303583"/>
            <a:ext cx="2426970" cy="861774"/>
          </a:xfrm>
          <a:prstGeom prst="rect">
            <a:avLst/>
          </a:prstGeom>
        </p:spPr>
        <p:txBody>
          <a:bodyPr wrap="square" lIns="0" tIns="0" rIns="0" bIns="0">
            <a:spAutoFit/>
          </a:bodyPr>
          <a:lstStyle>
            <a:lvl1pPr>
              <a:defRPr sz="5600" b="1" i="0">
                <a:solidFill>
                  <a:srgbClr val="FA5300"/>
                </a:solidFill>
                <a:latin typeface="Trebuchet MS"/>
                <a:cs typeface="Trebuchet MS"/>
              </a:defRPr>
            </a:lvl1pPr>
          </a:lstStyle>
          <a:p>
            <a:endParaRPr/>
          </a:p>
        </p:txBody>
      </p:sp>
      <p:sp>
        <p:nvSpPr>
          <p:cNvPr id="3" name="Holder 3"/>
          <p:cNvSpPr>
            <a:spLocks noGrp="1"/>
          </p:cNvSpPr>
          <p:nvPr>
            <p:ph type="body" idx="1"/>
          </p:nvPr>
        </p:nvSpPr>
        <p:spPr>
          <a:xfrm>
            <a:off x="809131" y="1348971"/>
            <a:ext cx="752573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7199" y="4702168"/>
            <a:ext cx="1147763" cy="138499"/>
          </a:xfrm>
          <a:prstGeom prst="rect">
            <a:avLst/>
          </a:prstGeom>
        </p:spPr>
        <p:txBody>
          <a:bodyPr wrap="square" lIns="0" tIns="0" rIns="0" bIns="0">
            <a:spAutoFit/>
          </a:bodyPr>
          <a:lstStyle>
            <a:lvl1pPr>
              <a:defRPr sz="900" b="1" i="0">
                <a:solidFill>
                  <a:srgbClr val="3C2920"/>
                </a:solidFill>
                <a:latin typeface="Trebuchet MS"/>
                <a:cs typeface="Trebuchet MS"/>
              </a:defRPr>
            </a:lvl1pPr>
          </a:lstStyle>
          <a:p>
            <a:pPr marL="6350">
              <a:spcBef>
                <a:spcPts val="170"/>
              </a:spcBef>
            </a:pPr>
            <a:r>
              <a:rPr lang="en-IN" spc="-35"/>
              <a:t>C</a:t>
            </a:r>
            <a:r>
              <a:rPr lang="en-IN" spc="3"/>
              <a:t>o</a:t>
            </a:r>
            <a:r>
              <a:rPr lang="en-IN" spc="-3"/>
              <a:t>n</a:t>
            </a:r>
            <a:r>
              <a:rPr lang="en-IN" spc="60"/>
              <a:t>s</a:t>
            </a:r>
            <a:r>
              <a:rPr lang="en-IN" spc="8"/>
              <a:t>t</a:t>
            </a:r>
            <a:r>
              <a:rPr lang="en-IN" spc="-18"/>
              <a:t>r</a:t>
            </a:r>
            <a:r>
              <a:rPr lang="en-IN" spc="-3"/>
              <a:t>u</a:t>
            </a:r>
            <a:r>
              <a:rPr lang="en-IN" spc="-48"/>
              <a:t>c</a:t>
            </a:r>
            <a:r>
              <a:rPr lang="en-IN" spc="8"/>
              <a:t>t</a:t>
            </a:r>
            <a:r>
              <a:rPr lang="en-IN" spc="-13"/>
              <a:t>i</a:t>
            </a:r>
            <a:r>
              <a:rPr lang="en-IN" spc="3"/>
              <a:t>o</a:t>
            </a:r>
            <a:r>
              <a:rPr lang="en-IN" spc="-3"/>
              <a:t>n</a:t>
            </a:r>
            <a:r>
              <a:rPr lang="en-IN" spc="-45"/>
              <a:t> </a:t>
            </a:r>
            <a:r>
              <a:rPr lang="en-IN" spc="98"/>
              <a:t>S</a:t>
            </a:r>
            <a:r>
              <a:rPr lang="en-IN" spc="-20"/>
              <a:t>e</a:t>
            </a:r>
            <a:r>
              <a:rPr lang="en-IN" spc="-18"/>
              <a:t>r</a:t>
            </a:r>
            <a:r>
              <a:rPr lang="en-IN" spc="18"/>
              <a:t>v</a:t>
            </a:r>
            <a:r>
              <a:rPr lang="en-IN" spc="-13"/>
              <a:t>i</a:t>
            </a:r>
            <a:r>
              <a:rPr lang="en-IN" spc="-48"/>
              <a:t>c</a:t>
            </a:r>
            <a:r>
              <a:rPr lang="en-IN" spc="-20"/>
              <a:t>e</a:t>
            </a:r>
            <a:r>
              <a:rPr lang="en-IN" spc="-63"/>
              <a:t>.</a:t>
            </a:r>
            <a:endParaRPr lang="en-IN" spc="-63" dirty="0"/>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5/19/2023</a:t>
            </a:fld>
            <a:endParaRPr lang="en-US"/>
          </a:p>
        </p:txBody>
      </p:sp>
      <p:sp>
        <p:nvSpPr>
          <p:cNvPr id="6" name="Holder 6"/>
          <p:cNvSpPr>
            <a:spLocks noGrp="1"/>
          </p:cNvSpPr>
          <p:nvPr>
            <p:ph type="sldNum" sz="quarter" idx="7"/>
          </p:nvPr>
        </p:nvSpPr>
        <p:spPr>
          <a:xfrm>
            <a:off x="6583681" y="4783455"/>
            <a:ext cx="210312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233769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228600">
        <a:defRPr>
          <a:latin typeface="+mn-lt"/>
          <a:ea typeface="+mn-ea"/>
          <a:cs typeface="+mn-cs"/>
        </a:defRPr>
      </a:lvl2pPr>
      <a:lvl3pPr marL="457200">
        <a:defRPr>
          <a:latin typeface="+mn-lt"/>
          <a:ea typeface="+mn-ea"/>
          <a:cs typeface="+mn-cs"/>
        </a:defRPr>
      </a:lvl3pPr>
      <a:lvl4pPr marL="685800">
        <a:defRPr>
          <a:latin typeface="+mn-lt"/>
          <a:ea typeface="+mn-ea"/>
          <a:cs typeface="+mn-cs"/>
        </a:defRPr>
      </a:lvl4pPr>
      <a:lvl5pPr marL="914400">
        <a:defRPr>
          <a:latin typeface="+mn-lt"/>
          <a:ea typeface="+mn-ea"/>
          <a:cs typeface="+mn-cs"/>
        </a:defRPr>
      </a:lvl5pPr>
      <a:lvl6pPr marL="1143000">
        <a:defRPr>
          <a:latin typeface="+mn-lt"/>
          <a:ea typeface="+mn-ea"/>
          <a:cs typeface="+mn-cs"/>
        </a:defRPr>
      </a:lvl6pPr>
      <a:lvl7pPr marL="1371600">
        <a:defRPr>
          <a:latin typeface="+mn-lt"/>
          <a:ea typeface="+mn-ea"/>
          <a:cs typeface="+mn-cs"/>
        </a:defRPr>
      </a:lvl7pPr>
      <a:lvl8pPr marL="1600200">
        <a:defRPr>
          <a:latin typeface="+mn-lt"/>
          <a:ea typeface="+mn-ea"/>
          <a:cs typeface="+mn-cs"/>
        </a:defRPr>
      </a:lvl8pPr>
      <a:lvl9pPr marL="1828800">
        <a:defRPr>
          <a:latin typeface="+mn-lt"/>
          <a:ea typeface="+mn-ea"/>
          <a:cs typeface="+mn-cs"/>
        </a:defRPr>
      </a:lvl9pPr>
    </p:bodyStyle>
    <p:otherStyle>
      <a:lvl1pPr marL="0">
        <a:defRPr>
          <a:latin typeface="+mn-lt"/>
          <a:ea typeface="+mn-ea"/>
          <a:cs typeface="+mn-cs"/>
        </a:defRPr>
      </a:lvl1pPr>
      <a:lvl2pPr marL="228600">
        <a:defRPr>
          <a:latin typeface="+mn-lt"/>
          <a:ea typeface="+mn-ea"/>
          <a:cs typeface="+mn-cs"/>
        </a:defRPr>
      </a:lvl2pPr>
      <a:lvl3pPr marL="457200">
        <a:defRPr>
          <a:latin typeface="+mn-lt"/>
          <a:ea typeface="+mn-ea"/>
          <a:cs typeface="+mn-cs"/>
        </a:defRPr>
      </a:lvl3pPr>
      <a:lvl4pPr marL="685800">
        <a:defRPr>
          <a:latin typeface="+mn-lt"/>
          <a:ea typeface="+mn-ea"/>
          <a:cs typeface="+mn-cs"/>
        </a:defRPr>
      </a:lvl4pPr>
      <a:lvl5pPr marL="914400">
        <a:defRPr>
          <a:latin typeface="+mn-lt"/>
          <a:ea typeface="+mn-ea"/>
          <a:cs typeface="+mn-cs"/>
        </a:defRPr>
      </a:lvl5pPr>
      <a:lvl6pPr marL="1143000">
        <a:defRPr>
          <a:latin typeface="+mn-lt"/>
          <a:ea typeface="+mn-ea"/>
          <a:cs typeface="+mn-cs"/>
        </a:defRPr>
      </a:lvl6pPr>
      <a:lvl7pPr marL="1371600">
        <a:defRPr>
          <a:latin typeface="+mn-lt"/>
          <a:ea typeface="+mn-ea"/>
          <a:cs typeface="+mn-cs"/>
        </a:defRPr>
      </a:lvl7pPr>
      <a:lvl8pPr marL="1600200">
        <a:defRPr>
          <a:latin typeface="+mn-lt"/>
          <a:ea typeface="+mn-ea"/>
          <a:cs typeface="+mn-cs"/>
        </a:defRPr>
      </a:lvl8pPr>
      <a:lvl9pPr marL="18288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hyperlink" Target="https://www.homedepot.com/p/Best-Barns-Easton-12-ft-x-16-ft-Wood-Storage-Shed-Kit-easton-1216/202957606" TargetMode="External"/><Relationship Id="rId2" Type="http://schemas.openxmlformats.org/officeDocument/2006/relationships/image" Target="../media/image33.jpg"/><Relationship Id="rId1" Type="http://schemas.openxmlformats.org/officeDocument/2006/relationships/slideLayout" Target="../slideLayouts/slideLayout30.xml"/><Relationship Id="rId5" Type="http://schemas.openxmlformats.org/officeDocument/2006/relationships/image" Target="../media/image34.jp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g"/><Relationship Id="rId1" Type="http://schemas.openxmlformats.org/officeDocument/2006/relationships/slideLayout" Target="../slideLayouts/slideLayout30.xml"/><Relationship Id="rId5" Type="http://schemas.openxmlformats.org/officeDocument/2006/relationships/image" Target="../media/image32.png"/><Relationship Id="rId4" Type="http://schemas.openxmlformats.org/officeDocument/2006/relationships/hyperlink" Target="https://www.homedepot.com/p/Best-Barns-Easton-12-ft-x-16-ft-Wood-Storage-Shed-Kit-easton-1216/20295760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30.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jpg"/><Relationship Id="rId1" Type="http://schemas.openxmlformats.org/officeDocument/2006/relationships/slideLayout" Target="../slideLayouts/slideLayout30.xml"/><Relationship Id="rId5" Type="http://schemas.openxmlformats.org/officeDocument/2006/relationships/image" Target="../media/image32.png"/><Relationship Id="rId4" Type="http://schemas.openxmlformats.org/officeDocument/2006/relationships/hyperlink" Target="https://www.homedepot.com/p/Best-Barns-Easton-12-ft-x-16-ft-Wood-Storage-Shed-Kit-easton-1216/202957606"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4" Type="http://schemas.openxmlformats.org/officeDocument/2006/relationships/image" Target="../media/image40.jpg"/></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4" Type="http://schemas.openxmlformats.org/officeDocument/2006/relationships/image" Target="../media/image41.jp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4" Type="http://schemas.openxmlformats.org/officeDocument/2006/relationships/image" Target="../media/image42.jpg"/></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43.jpg"/></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7.xml"/><Relationship Id="rId5" Type="http://schemas.openxmlformats.org/officeDocument/2006/relationships/image" Target="../media/image46.jpg"/><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27.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30"/>
          <p:cNvSpPr txBox="1">
            <a:spLocks noGrp="1"/>
          </p:cNvSpPr>
          <p:nvPr>
            <p:ph type="ctrTitle"/>
          </p:nvPr>
        </p:nvSpPr>
        <p:spPr>
          <a:xfrm>
            <a:off x="4815766" y="1142425"/>
            <a:ext cx="3961200" cy="1782300"/>
          </a:xfrm>
          <a:prstGeom prst="rect">
            <a:avLst/>
          </a:prstGeom>
        </p:spPr>
        <p:txBody>
          <a:bodyPr spcFirstLastPara="1" wrap="square" lIns="91425" tIns="91425" rIns="136650" bIns="91425" anchor="b" anchorCtr="0">
            <a:noAutofit/>
          </a:bodyPr>
          <a:lstStyle/>
          <a:p>
            <a:pPr marL="0" lvl="0" indent="0" algn="r" rtl="0">
              <a:spcBef>
                <a:spcPts val="0"/>
              </a:spcBef>
              <a:spcAft>
                <a:spcPts val="0"/>
              </a:spcAft>
              <a:buNone/>
            </a:pPr>
            <a:r>
              <a:rPr lang="en-US" dirty="0"/>
              <a:t>Basement </a:t>
            </a:r>
            <a:br>
              <a:rPr lang="en-US" dirty="0"/>
            </a:br>
            <a:r>
              <a:rPr lang="en-US" dirty="0"/>
              <a:t>AND </a:t>
            </a:r>
            <a:br>
              <a:rPr lang="en-US" dirty="0"/>
            </a:br>
            <a:r>
              <a:rPr lang="en-US" dirty="0"/>
              <a:t>Construction</a:t>
            </a:r>
            <a:endParaRPr dirty="0"/>
          </a:p>
        </p:txBody>
      </p:sp>
      <p:cxnSp>
        <p:nvCxnSpPr>
          <p:cNvPr id="152" name="Google Shape;152;p30"/>
          <p:cNvCxnSpPr/>
          <p:nvPr/>
        </p:nvCxnSpPr>
        <p:spPr>
          <a:xfrm>
            <a:off x="8135150" y="-47075"/>
            <a:ext cx="0" cy="7857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C273-D829-FCAF-4B84-104097247A84}"/>
              </a:ext>
            </a:extLst>
          </p:cNvPr>
          <p:cNvSpPr>
            <a:spLocks noGrp="1"/>
          </p:cNvSpPr>
          <p:nvPr>
            <p:ph type="ctrTitle"/>
          </p:nvPr>
        </p:nvSpPr>
        <p:spPr>
          <a:xfrm>
            <a:off x="1954722" y="246698"/>
            <a:ext cx="5719985" cy="946200"/>
          </a:xfrm>
        </p:spPr>
        <p:txBody>
          <a:bodyPr/>
          <a:lstStyle/>
          <a:p>
            <a:r>
              <a:rPr lang="en-IN" sz="3200" dirty="0"/>
              <a:t>The Major Design Considerations</a:t>
            </a:r>
          </a:p>
        </p:txBody>
      </p:sp>
      <p:sp>
        <p:nvSpPr>
          <p:cNvPr id="4" name="TextBox 3">
            <a:extLst>
              <a:ext uri="{FF2B5EF4-FFF2-40B4-BE49-F238E27FC236}">
                <a16:creationId xmlns:a16="http://schemas.microsoft.com/office/drawing/2014/main" id="{C1305A0A-DD7E-379D-D144-98DA9B2AA131}"/>
              </a:ext>
            </a:extLst>
          </p:cNvPr>
          <p:cNvSpPr txBox="1"/>
          <p:nvPr/>
        </p:nvSpPr>
        <p:spPr>
          <a:xfrm>
            <a:off x="351693" y="1809466"/>
            <a:ext cx="5404337" cy="523220"/>
          </a:xfrm>
          <a:prstGeom prst="rect">
            <a:avLst/>
          </a:prstGeom>
          <a:noFill/>
        </p:spPr>
        <p:txBody>
          <a:bodyPr wrap="square">
            <a:spAutoFit/>
          </a:bodyPr>
          <a:lstStyle/>
          <a:p>
            <a:pPr marL="12700">
              <a:lnSpc>
                <a:spcPct val="100000"/>
              </a:lnSpc>
              <a:spcBef>
                <a:spcPts val="100"/>
              </a:spcBef>
            </a:pPr>
            <a:r>
              <a:rPr lang="en-US" sz="1400" dirty="0">
                <a:solidFill>
                  <a:srgbClr val="3B3734"/>
                </a:solidFill>
                <a:latin typeface="Aharoni" panose="02010803020104030203" pitchFamily="2" charset="-79"/>
                <a:cs typeface="Aharoni" panose="02010803020104030203" pitchFamily="2" charset="-79"/>
              </a:rPr>
              <a:t>The</a:t>
            </a:r>
            <a:r>
              <a:rPr lang="en-US" sz="1400" spc="-25" dirty="0">
                <a:solidFill>
                  <a:srgbClr val="3B3734"/>
                </a:solidFill>
                <a:latin typeface="Aharoni" panose="02010803020104030203" pitchFamily="2" charset="-79"/>
                <a:cs typeface="Aharoni" panose="02010803020104030203" pitchFamily="2" charset="-79"/>
              </a:rPr>
              <a:t> major</a:t>
            </a:r>
            <a:r>
              <a:rPr lang="en-US" sz="1400" spc="-2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design</a:t>
            </a:r>
            <a:r>
              <a:rPr lang="en-US" sz="1400" spc="-2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considerations</a:t>
            </a:r>
            <a:r>
              <a:rPr lang="en-US" sz="1400" spc="-20" dirty="0">
                <a:solidFill>
                  <a:srgbClr val="3B3734"/>
                </a:solidFill>
                <a:latin typeface="Aharoni" panose="02010803020104030203" pitchFamily="2" charset="-79"/>
                <a:cs typeface="Aharoni" panose="02010803020104030203" pitchFamily="2" charset="-79"/>
              </a:rPr>
              <a:t> for </a:t>
            </a:r>
            <a:r>
              <a:rPr lang="en-US" sz="1400" spc="-10" dirty="0">
                <a:solidFill>
                  <a:srgbClr val="3B3734"/>
                </a:solidFill>
                <a:latin typeface="Aharoni" panose="02010803020104030203" pitchFamily="2" charset="-79"/>
                <a:cs typeface="Aharoni" panose="02010803020104030203" pitchFamily="2" charset="-79"/>
              </a:rPr>
              <a:t>deep</a:t>
            </a:r>
            <a:r>
              <a:rPr lang="en-US" sz="1400" spc="-20"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excavation</a:t>
            </a:r>
            <a:r>
              <a:rPr lang="en-US" sz="1400" spc="-2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is</a:t>
            </a:r>
            <a:r>
              <a:rPr lang="en-US" sz="1400" spc="-20" dirty="0">
                <a:solidFill>
                  <a:srgbClr val="3B3734"/>
                </a:solidFill>
                <a:latin typeface="Aharoni" panose="02010803020104030203" pitchFamily="2" charset="-79"/>
                <a:cs typeface="Aharoni" panose="02010803020104030203" pitchFamily="2" charset="-79"/>
              </a:rPr>
              <a:t> divided </a:t>
            </a:r>
            <a:r>
              <a:rPr lang="en-US" sz="1400" spc="-40" dirty="0">
                <a:solidFill>
                  <a:srgbClr val="3B3734"/>
                </a:solidFill>
                <a:latin typeface="Aharoni" panose="02010803020104030203" pitchFamily="2" charset="-79"/>
                <a:cs typeface="Aharoni" panose="02010803020104030203" pitchFamily="2" charset="-79"/>
              </a:rPr>
              <a:t>into</a:t>
            </a:r>
            <a:r>
              <a:rPr lang="en-US" sz="1400" spc="-20" dirty="0">
                <a:solidFill>
                  <a:srgbClr val="3B3734"/>
                </a:solidFill>
                <a:latin typeface="Aharoni" panose="02010803020104030203" pitchFamily="2" charset="-79"/>
                <a:cs typeface="Aharoni" panose="02010803020104030203" pitchFamily="2" charset="-79"/>
              </a:rPr>
              <a:t> </a:t>
            </a:r>
            <a:r>
              <a:rPr lang="en-US" spc="-35" dirty="0">
                <a:solidFill>
                  <a:srgbClr val="3B3734"/>
                </a:solidFill>
                <a:latin typeface="Aharoni" panose="02010803020104030203" pitchFamily="2" charset="-79"/>
                <a:cs typeface="Aharoni" panose="02010803020104030203" pitchFamily="2" charset="-79"/>
              </a:rPr>
              <a:t>fi</a:t>
            </a:r>
            <a:r>
              <a:rPr lang="en-US" sz="1400" spc="-35" dirty="0">
                <a:solidFill>
                  <a:srgbClr val="3B3734"/>
                </a:solidFill>
                <a:latin typeface="Aharoni" panose="02010803020104030203" pitchFamily="2" charset="-79"/>
                <a:cs typeface="Aharoni" panose="02010803020104030203" pitchFamily="2" charset="-79"/>
              </a:rPr>
              <a:t>ve</a:t>
            </a:r>
            <a:r>
              <a:rPr lang="en-US" sz="1400" spc="-2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sections</a:t>
            </a:r>
            <a:r>
              <a:rPr lang="en-US" sz="1400" spc="-20" dirty="0">
                <a:solidFill>
                  <a:srgbClr val="3B3734"/>
                </a:solidFill>
                <a:latin typeface="Aharoni" panose="02010803020104030203" pitchFamily="2" charset="-79"/>
                <a:cs typeface="Aharoni" panose="02010803020104030203" pitchFamily="2" charset="-79"/>
              </a:rPr>
              <a:t> </a:t>
            </a:r>
            <a:r>
              <a:rPr lang="en-US" sz="1400" spc="-50" dirty="0">
                <a:solidFill>
                  <a:srgbClr val="3B3734"/>
                </a:solidFill>
                <a:latin typeface="Aharoni" panose="02010803020104030203" pitchFamily="2" charset="-79"/>
                <a:cs typeface="Aharoni" panose="02010803020104030203" pitchFamily="2" charset="-79"/>
              </a:rPr>
              <a:t>:</a:t>
            </a:r>
            <a:endParaRPr lang="en-US" sz="1400" dirty="0">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B61C5E6A-3764-BE1D-9B54-B568CBF50040}"/>
              </a:ext>
            </a:extLst>
          </p:cNvPr>
          <p:cNvSpPr txBox="1"/>
          <p:nvPr/>
        </p:nvSpPr>
        <p:spPr>
          <a:xfrm>
            <a:off x="211015" y="2571750"/>
            <a:ext cx="6299200" cy="2660215"/>
          </a:xfrm>
          <a:prstGeom prst="rect">
            <a:avLst/>
          </a:prstGeom>
          <a:noFill/>
        </p:spPr>
        <p:txBody>
          <a:bodyPr wrap="square" rtlCol="0">
            <a:spAutoFit/>
          </a:bodyPr>
          <a:lstStyle/>
          <a:p>
            <a:pPr marL="339090" marR="5080" indent="-285750">
              <a:lnSpc>
                <a:spcPct val="120200"/>
              </a:lnSpc>
              <a:spcBef>
                <a:spcPts val="100"/>
              </a:spcBef>
              <a:buFont typeface="Arial" panose="020B0604020202020204" pitchFamily="34" charset="0"/>
              <a:buChar char="•"/>
            </a:pPr>
            <a:r>
              <a:rPr lang="en-US" sz="1400" dirty="0">
                <a:solidFill>
                  <a:srgbClr val="3B3734"/>
                </a:solidFill>
                <a:latin typeface="Aharoni" panose="02010803020104030203" pitchFamily="2" charset="-79"/>
                <a:cs typeface="Aharoni" panose="02010803020104030203" pitchFamily="2" charset="-79"/>
              </a:rPr>
              <a:t>Planning</a:t>
            </a:r>
            <a:r>
              <a:rPr lang="en-US" sz="1400" spc="-3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3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surface</a:t>
            </a:r>
            <a:r>
              <a:rPr lang="en-US" sz="1400" spc="-25"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investigation</a:t>
            </a:r>
            <a:r>
              <a:rPr lang="en-US" sz="1400" spc="-3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and</a:t>
            </a:r>
            <a:r>
              <a:rPr lang="en-US" sz="1400" spc="-30" dirty="0">
                <a:solidFill>
                  <a:srgbClr val="3B3734"/>
                </a:solidFill>
                <a:latin typeface="Aharoni" panose="02010803020104030203" pitchFamily="2" charset="-79"/>
                <a:cs typeface="Aharoni" panose="02010803020104030203" pitchFamily="2" charset="-79"/>
              </a:rPr>
              <a:t> laboratory</a:t>
            </a:r>
            <a:r>
              <a:rPr lang="en-US" sz="1400" spc="-25"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testing.</a:t>
            </a:r>
          </a:p>
          <a:p>
            <a:pPr marL="339090" marR="5080" indent="-285750">
              <a:lnSpc>
                <a:spcPct val="120200"/>
              </a:lnSpc>
              <a:spcBef>
                <a:spcPts val="100"/>
              </a:spcBef>
              <a:buFont typeface="Arial" panose="020B0604020202020204" pitchFamily="34" charset="0"/>
              <a:buChar char="•"/>
            </a:pPr>
            <a:r>
              <a:rPr lang="en-US" sz="1400" spc="-20" dirty="0">
                <a:solidFill>
                  <a:srgbClr val="3B3734"/>
                </a:solidFill>
                <a:latin typeface="Aharoni" panose="02010803020104030203" pitchFamily="2" charset="-79"/>
                <a:cs typeface="Aharoni" panose="02010803020104030203" pitchFamily="2" charset="-79"/>
              </a:rPr>
              <a:t>Evaluation</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35"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foundation</a:t>
            </a:r>
            <a:r>
              <a:rPr lang="en-US" sz="1400" spc="-35"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40" dirty="0">
                <a:solidFill>
                  <a:srgbClr val="3B3734"/>
                </a:solidFill>
                <a:latin typeface="Aharoni" panose="02010803020104030203" pitchFamily="2" charset="-79"/>
                <a:cs typeface="Aharoni" panose="02010803020104030203" pitchFamily="2" charset="-79"/>
              </a:rPr>
              <a:t> </a:t>
            </a:r>
            <a:r>
              <a:rPr lang="en-US" sz="1400" spc="-30" dirty="0">
                <a:solidFill>
                  <a:srgbClr val="3B3734"/>
                </a:solidFill>
                <a:latin typeface="Aharoni" panose="02010803020104030203" pitchFamily="2" charset="-79"/>
                <a:cs typeface="Aharoni" panose="02010803020104030203" pitchFamily="2" charset="-79"/>
              </a:rPr>
              <a:t>adjacent</a:t>
            </a:r>
            <a:r>
              <a:rPr lang="en-US" sz="1400" spc="-35" dirty="0">
                <a:solidFill>
                  <a:srgbClr val="3B3734"/>
                </a:solidFill>
                <a:latin typeface="Aharoni" panose="02010803020104030203" pitchFamily="2" charset="-79"/>
                <a:cs typeface="Aharoni" panose="02010803020104030203" pitchFamily="2" charset="-79"/>
              </a:rPr>
              <a:t> </a:t>
            </a:r>
            <a:r>
              <a:rPr lang="en-US" sz="1400" spc="-20" dirty="0">
                <a:solidFill>
                  <a:srgbClr val="3B3734"/>
                </a:solidFill>
                <a:latin typeface="Aharoni" panose="02010803020104030203" pitchFamily="2" charset="-79"/>
                <a:cs typeface="Aharoni" panose="02010803020104030203" pitchFamily="2" charset="-79"/>
              </a:rPr>
              <a:t>properties</a:t>
            </a:r>
            <a:r>
              <a:rPr lang="en-US" sz="1400" spc="-35"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and</a:t>
            </a:r>
            <a:r>
              <a:rPr lang="en-US" sz="1400" spc="-35" dirty="0">
                <a:solidFill>
                  <a:srgbClr val="3B3734"/>
                </a:solidFill>
                <a:latin typeface="Aharoni" panose="02010803020104030203" pitchFamily="2" charset="-79"/>
                <a:cs typeface="Aharoni" panose="02010803020104030203" pitchFamily="2" charset="-79"/>
              </a:rPr>
              <a:t> </a:t>
            </a:r>
            <a:r>
              <a:rPr lang="en-US" sz="1400" spc="-50" dirty="0">
                <a:solidFill>
                  <a:srgbClr val="3B3734"/>
                </a:solidFill>
                <a:latin typeface="Aharoni" panose="02010803020104030203" pitchFamily="2" charset="-79"/>
                <a:cs typeface="Aharoni" panose="02010803020104030203" pitchFamily="2" charset="-79"/>
              </a:rPr>
              <a:t>their</a:t>
            </a:r>
            <a:r>
              <a:rPr lang="en-US" sz="1400" spc="-40" dirty="0">
                <a:solidFill>
                  <a:srgbClr val="3B3734"/>
                </a:solidFill>
                <a:latin typeface="Aharoni" panose="02010803020104030203" pitchFamily="2" charset="-79"/>
                <a:cs typeface="Aharoni" panose="02010803020104030203" pitchFamily="2" charset="-79"/>
              </a:rPr>
              <a:t> </a:t>
            </a:r>
            <a:r>
              <a:rPr lang="en-US" sz="1400" spc="-30" dirty="0">
                <a:solidFill>
                  <a:srgbClr val="3B3734"/>
                </a:solidFill>
                <a:latin typeface="Aharoni" panose="02010803020104030203" pitchFamily="2" charset="-79"/>
                <a:cs typeface="Aharoni" panose="02010803020104030203" pitchFamily="2" charset="-79"/>
              </a:rPr>
              <a:t>tolerance. </a:t>
            </a:r>
          </a:p>
          <a:p>
            <a:pPr marL="339090" marR="5080" indent="-285750">
              <a:lnSpc>
                <a:spcPct val="120200"/>
              </a:lnSpc>
              <a:spcBef>
                <a:spcPts val="100"/>
              </a:spcBef>
              <a:buFont typeface="Arial" panose="020B0604020202020204" pitchFamily="34" charset="0"/>
              <a:buChar char="•"/>
            </a:pPr>
            <a:r>
              <a:rPr lang="en-US" sz="1400" spc="-10" dirty="0">
                <a:solidFill>
                  <a:srgbClr val="3B3734"/>
                </a:solidFill>
                <a:latin typeface="Aharoni" panose="02010803020104030203" pitchFamily="2" charset="-79"/>
                <a:cs typeface="Aharoni" panose="02010803020104030203" pitchFamily="2" charset="-79"/>
              </a:rPr>
              <a:t>Selection</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40" dirty="0">
                <a:solidFill>
                  <a:srgbClr val="3B3734"/>
                </a:solidFill>
                <a:latin typeface="Aharoni" panose="02010803020104030203" pitchFamily="2" charset="-79"/>
                <a:cs typeface="Aharoni" panose="02010803020104030203" pitchFamily="2" charset="-79"/>
              </a:rPr>
              <a:t> </a:t>
            </a:r>
            <a:r>
              <a:rPr lang="en-US" sz="1400" spc="-45" dirty="0">
                <a:solidFill>
                  <a:srgbClr val="3B3734"/>
                </a:solidFill>
                <a:latin typeface="Aharoni" panose="02010803020104030203" pitchFamily="2" charset="-79"/>
                <a:cs typeface="Aharoni" panose="02010803020104030203" pitchFamily="2" charset="-79"/>
              </a:rPr>
              <a:t>type</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40" dirty="0">
                <a:solidFill>
                  <a:srgbClr val="3B3734"/>
                </a:solidFill>
                <a:latin typeface="Aharoni" panose="02010803020104030203" pitchFamily="2" charset="-79"/>
                <a:cs typeface="Aharoni" panose="02010803020104030203" pitchFamily="2" charset="-79"/>
              </a:rPr>
              <a:t> </a:t>
            </a:r>
            <a:r>
              <a:rPr lang="en-US" sz="1400" spc="-30" dirty="0">
                <a:solidFill>
                  <a:srgbClr val="3B3734"/>
                </a:solidFill>
                <a:latin typeface="Aharoni" panose="02010803020104030203" pitchFamily="2" charset="-79"/>
                <a:cs typeface="Aharoni" panose="02010803020104030203" pitchFamily="2" charset="-79"/>
              </a:rPr>
              <a:t>retaining</a:t>
            </a:r>
            <a:r>
              <a:rPr lang="en-US" sz="1400" spc="-40" dirty="0">
                <a:solidFill>
                  <a:srgbClr val="3B3734"/>
                </a:solidFill>
                <a:latin typeface="Aharoni" panose="02010803020104030203" pitchFamily="2" charset="-79"/>
                <a:cs typeface="Aharoni" panose="02010803020104030203" pitchFamily="2" charset="-79"/>
              </a:rPr>
              <a:t> </a:t>
            </a:r>
            <a:r>
              <a:rPr lang="en-US" sz="1400" spc="-20" dirty="0">
                <a:solidFill>
                  <a:srgbClr val="3B3734"/>
                </a:solidFill>
                <a:latin typeface="Aharoni" panose="02010803020104030203" pitchFamily="2" charset="-79"/>
                <a:cs typeface="Aharoni" panose="02010803020104030203" pitchFamily="2" charset="-79"/>
              </a:rPr>
              <a:t>wall.</a:t>
            </a:r>
            <a:endParaRPr lang="en-US" sz="1400" dirty="0">
              <a:latin typeface="Aharoni" panose="02010803020104030203" pitchFamily="2" charset="-79"/>
              <a:cs typeface="Aharoni" panose="02010803020104030203" pitchFamily="2" charset="-79"/>
            </a:endParaRPr>
          </a:p>
          <a:p>
            <a:pPr marL="298450" marR="2190115" indent="-285750">
              <a:lnSpc>
                <a:spcPct val="120200"/>
              </a:lnSpc>
              <a:buFont typeface="Arial" panose="020B0604020202020204" pitchFamily="34" charset="0"/>
              <a:buChar char="•"/>
            </a:pPr>
            <a:r>
              <a:rPr lang="en-US" sz="1400" spc="-10" dirty="0">
                <a:solidFill>
                  <a:srgbClr val="3B3734"/>
                </a:solidFill>
                <a:latin typeface="Aharoni" panose="02010803020104030203" pitchFamily="2" charset="-79"/>
                <a:cs typeface="Aharoni" panose="02010803020104030203" pitchFamily="2" charset="-79"/>
              </a:rPr>
              <a:t>Selection</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40" dirty="0">
                <a:solidFill>
                  <a:srgbClr val="3B3734"/>
                </a:solidFill>
                <a:latin typeface="Aharoni" panose="02010803020104030203" pitchFamily="2" charset="-79"/>
                <a:cs typeface="Aharoni" panose="02010803020104030203" pitchFamily="2" charset="-79"/>
              </a:rPr>
              <a:t> </a:t>
            </a:r>
            <a:r>
              <a:rPr lang="en-US" sz="1400" spc="-45" dirty="0">
                <a:solidFill>
                  <a:srgbClr val="3B3734"/>
                </a:solidFill>
                <a:latin typeface="Aharoni" panose="02010803020104030203" pitchFamily="2" charset="-79"/>
                <a:cs typeface="Aharoni" panose="02010803020104030203" pitchFamily="2" charset="-79"/>
              </a:rPr>
              <a:t>type</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support</a:t>
            </a:r>
            <a:r>
              <a:rPr lang="en-US" sz="1400" spc="-40"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system.</a:t>
            </a:r>
          </a:p>
          <a:p>
            <a:pPr marL="298450" marR="2190115" indent="-285750">
              <a:lnSpc>
                <a:spcPct val="120200"/>
              </a:lnSpc>
              <a:buFont typeface="Arial" panose="020B0604020202020204" pitchFamily="34" charset="0"/>
              <a:buChar char="•"/>
            </a:pPr>
            <a:r>
              <a:rPr lang="en-US" sz="1400" dirty="0">
                <a:solidFill>
                  <a:srgbClr val="3B3734"/>
                </a:solidFill>
                <a:latin typeface="Aharoni" panose="02010803020104030203" pitchFamily="2" charset="-79"/>
                <a:cs typeface="Aharoni" panose="02010803020104030203" pitchFamily="2" charset="-79"/>
              </a:rPr>
              <a:t>Size</a:t>
            </a:r>
            <a:r>
              <a:rPr lang="en-US" sz="1400" spc="-35"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35"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excavation</a:t>
            </a:r>
            <a:r>
              <a:rPr lang="en-US" sz="1400" spc="-4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and</a:t>
            </a:r>
            <a:r>
              <a:rPr lang="en-US" sz="1400" spc="-35"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scale</a:t>
            </a:r>
            <a:r>
              <a:rPr lang="en-US" sz="1400" spc="-35"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35" dirty="0">
                <a:solidFill>
                  <a:srgbClr val="3B3734"/>
                </a:solidFill>
                <a:latin typeface="Aharoni" panose="02010803020104030203" pitchFamily="2" charset="-79"/>
                <a:cs typeface="Aharoni" panose="02010803020104030203" pitchFamily="2" charset="-79"/>
              </a:rPr>
              <a:t> </a:t>
            </a:r>
            <a:r>
              <a:rPr lang="en-US" sz="1400" spc="-20" dirty="0">
                <a:solidFill>
                  <a:srgbClr val="3B3734"/>
                </a:solidFill>
                <a:latin typeface="Aharoni" panose="02010803020104030203" pitchFamily="2" charset="-79"/>
                <a:cs typeface="Aharoni" panose="02010803020104030203" pitchFamily="2" charset="-79"/>
              </a:rPr>
              <a:t>work </a:t>
            </a:r>
            <a:r>
              <a:rPr lang="en-US" sz="1400" spc="-25" dirty="0">
                <a:solidFill>
                  <a:srgbClr val="3B3734"/>
                </a:solidFill>
                <a:latin typeface="Aharoni" panose="02010803020104030203" pitchFamily="2" charset="-79"/>
                <a:cs typeface="Aharoni" panose="02010803020104030203" pitchFamily="2" charset="-79"/>
              </a:rPr>
              <a:t>Type</a:t>
            </a:r>
            <a:r>
              <a:rPr lang="en-US" sz="1400" spc="-70" dirty="0">
                <a:solidFill>
                  <a:srgbClr val="3B3734"/>
                </a:solidFill>
                <a:latin typeface="Aharoni" panose="02010803020104030203" pitchFamily="2" charset="-79"/>
                <a:cs typeface="Aharoni" panose="02010803020104030203" pitchFamily="2" charset="-79"/>
              </a:rPr>
              <a:t> </a:t>
            </a:r>
            <a:r>
              <a:rPr lang="en-US" sz="1400" dirty="0">
                <a:solidFill>
                  <a:srgbClr val="3B3734"/>
                </a:solidFill>
                <a:latin typeface="Aharoni" panose="02010803020104030203" pitchFamily="2" charset="-79"/>
                <a:cs typeface="Aharoni" panose="02010803020104030203" pitchFamily="2" charset="-79"/>
              </a:rPr>
              <a:t>of</a:t>
            </a:r>
            <a:r>
              <a:rPr lang="en-US" sz="1400" spc="-60"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soil.</a:t>
            </a:r>
            <a:endParaRPr lang="en-US" sz="1400" dirty="0">
              <a:latin typeface="Aharoni" panose="02010803020104030203" pitchFamily="2" charset="-79"/>
              <a:cs typeface="Aharoni" panose="02010803020104030203" pitchFamily="2" charset="-79"/>
            </a:endParaRPr>
          </a:p>
          <a:p>
            <a:pPr marL="298450" marR="3290570" indent="-285750">
              <a:lnSpc>
                <a:spcPct val="120200"/>
              </a:lnSpc>
              <a:buFont typeface="Arial" panose="020B0604020202020204" pitchFamily="34" charset="0"/>
              <a:buChar char="•"/>
            </a:pPr>
            <a:r>
              <a:rPr lang="en-US" sz="1400" spc="-30" dirty="0">
                <a:solidFill>
                  <a:srgbClr val="3B3734"/>
                </a:solidFill>
                <a:latin typeface="Aharoni" panose="02010803020104030203" pitchFamily="2" charset="-79"/>
                <a:cs typeface="Aharoni" panose="02010803020104030203" pitchFamily="2" charset="-79"/>
              </a:rPr>
              <a:t>Water</a:t>
            </a:r>
            <a:r>
              <a:rPr lang="en-US" sz="1400" spc="-60" dirty="0">
                <a:solidFill>
                  <a:srgbClr val="3B3734"/>
                </a:solidFill>
                <a:latin typeface="Aharoni" panose="02010803020104030203" pitchFamily="2" charset="-79"/>
                <a:cs typeface="Aharoni" panose="02010803020104030203" pitchFamily="2" charset="-79"/>
              </a:rPr>
              <a:t> </a:t>
            </a:r>
            <a:r>
              <a:rPr lang="en-US" sz="1400" spc="-35" dirty="0">
                <a:solidFill>
                  <a:srgbClr val="3B3734"/>
                </a:solidFill>
                <a:latin typeface="Aharoni" panose="02010803020104030203" pitchFamily="2" charset="-79"/>
                <a:cs typeface="Aharoni" panose="02010803020104030203" pitchFamily="2" charset="-79"/>
              </a:rPr>
              <a:t>table</a:t>
            </a:r>
            <a:r>
              <a:rPr lang="en-US" sz="1400" spc="-60"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level.</a:t>
            </a:r>
          </a:p>
          <a:p>
            <a:pPr marL="298450" marR="3290570" indent="-285750">
              <a:lnSpc>
                <a:spcPct val="120200"/>
              </a:lnSpc>
              <a:buFont typeface="Arial" panose="020B0604020202020204" pitchFamily="34" charset="0"/>
              <a:buChar char="•"/>
            </a:pPr>
            <a:r>
              <a:rPr lang="en-US" sz="1400" spc="-20" dirty="0">
                <a:solidFill>
                  <a:srgbClr val="3B3734"/>
                </a:solidFill>
                <a:latin typeface="Aharoni" panose="02010803020104030203" pitchFamily="2" charset="-79"/>
                <a:cs typeface="Aharoni" panose="02010803020104030203" pitchFamily="2" charset="-79"/>
              </a:rPr>
              <a:t>Contractor</a:t>
            </a:r>
            <a:r>
              <a:rPr lang="en-US" sz="1400" spc="-35" dirty="0">
                <a:solidFill>
                  <a:srgbClr val="3B3734"/>
                </a:solidFill>
                <a:latin typeface="Aharoni" panose="02010803020104030203" pitchFamily="2" charset="-79"/>
                <a:cs typeface="Aharoni" panose="02010803020104030203" pitchFamily="2" charset="-79"/>
              </a:rPr>
              <a:t> </a:t>
            </a:r>
            <a:r>
              <a:rPr lang="en-US" sz="1400" spc="-40" dirty="0">
                <a:solidFill>
                  <a:srgbClr val="3B3734"/>
                </a:solidFill>
                <a:latin typeface="Aharoni" panose="02010803020104030203" pitchFamily="2" charset="-79"/>
                <a:cs typeface="Aharoni" panose="02010803020104030203" pitchFamily="2" charset="-79"/>
              </a:rPr>
              <a:t>preference.</a:t>
            </a:r>
          </a:p>
          <a:p>
            <a:pPr marL="298450" marR="3290570" indent="-285750">
              <a:lnSpc>
                <a:spcPct val="120200"/>
              </a:lnSpc>
              <a:buFont typeface="Arial" panose="020B0604020202020204" pitchFamily="34" charset="0"/>
              <a:buChar char="•"/>
            </a:pPr>
            <a:r>
              <a:rPr lang="en-US" sz="1400" dirty="0">
                <a:solidFill>
                  <a:srgbClr val="3B3734"/>
                </a:solidFill>
                <a:latin typeface="Aharoni" panose="02010803020104030203" pitchFamily="2" charset="-79"/>
                <a:cs typeface="Aharoni" panose="02010803020104030203" pitchFamily="2" charset="-79"/>
              </a:rPr>
              <a:t>Cost</a:t>
            </a:r>
            <a:r>
              <a:rPr lang="en-US" sz="1400" spc="80" dirty="0">
                <a:solidFill>
                  <a:srgbClr val="3B3734"/>
                </a:solidFill>
                <a:latin typeface="Aharoni" panose="02010803020104030203" pitchFamily="2" charset="-79"/>
                <a:cs typeface="Aharoni" panose="02010803020104030203" pitchFamily="2" charset="-79"/>
              </a:rPr>
              <a:t> </a:t>
            </a:r>
            <a:r>
              <a:rPr lang="en-US" sz="1400" spc="-10" dirty="0">
                <a:solidFill>
                  <a:srgbClr val="3B3734"/>
                </a:solidFill>
                <a:latin typeface="Aharoni" panose="02010803020104030203" pitchFamily="2" charset="-79"/>
                <a:cs typeface="Aharoni" panose="02010803020104030203" pitchFamily="2" charset="-79"/>
              </a:rPr>
              <a:t>factor.</a:t>
            </a:r>
            <a:endParaRPr lang="en-US" sz="1400" dirty="0">
              <a:latin typeface="Aharoni" panose="02010803020104030203" pitchFamily="2" charset="-79"/>
              <a:cs typeface="Aharoni" panose="02010803020104030203" pitchFamily="2" charset="-79"/>
            </a:endParaRPr>
          </a:p>
          <a:p>
            <a:endParaRPr lang="en-IN" dirty="0"/>
          </a:p>
        </p:txBody>
      </p:sp>
    </p:spTree>
    <p:extLst>
      <p:ext uri="{BB962C8B-B14F-4D97-AF65-F5344CB8AC3E}">
        <p14:creationId xmlns:p14="http://schemas.microsoft.com/office/powerpoint/2010/main" val="177419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C454-35DD-4B1F-B5B5-5CEF1ED70509}"/>
              </a:ext>
            </a:extLst>
          </p:cNvPr>
          <p:cNvSpPr>
            <a:spLocks noGrp="1"/>
          </p:cNvSpPr>
          <p:nvPr>
            <p:ph type="ctrTitle"/>
          </p:nvPr>
        </p:nvSpPr>
        <p:spPr>
          <a:xfrm>
            <a:off x="0" y="0"/>
            <a:ext cx="6024786" cy="946200"/>
          </a:xfrm>
        </p:spPr>
        <p:txBody>
          <a:bodyPr/>
          <a:lstStyle/>
          <a:p>
            <a:r>
              <a:rPr lang="en-IN" sz="3200" dirty="0"/>
              <a:t>Construction methods of Basements </a:t>
            </a:r>
          </a:p>
        </p:txBody>
      </p:sp>
      <p:sp>
        <p:nvSpPr>
          <p:cNvPr id="4" name="TextBox 3">
            <a:extLst>
              <a:ext uri="{FF2B5EF4-FFF2-40B4-BE49-F238E27FC236}">
                <a16:creationId xmlns:a16="http://schemas.microsoft.com/office/drawing/2014/main" id="{8BBACC52-65AC-FC00-9A82-74527597EB35}"/>
              </a:ext>
            </a:extLst>
          </p:cNvPr>
          <p:cNvSpPr txBox="1"/>
          <p:nvPr/>
        </p:nvSpPr>
        <p:spPr>
          <a:xfrm>
            <a:off x="1" y="1756419"/>
            <a:ext cx="5454316" cy="4162678"/>
          </a:xfrm>
          <a:prstGeom prst="rect">
            <a:avLst/>
          </a:prstGeom>
          <a:noFill/>
        </p:spPr>
        <p:txBody>
          <a:bodyPr wrap="square" rtlCol="0">
            <a:spAutoFit/>
          </a:bodyPr>
          <a:lstStyle/>
          <a:p>
            <a:pPr marL="512445">
              <a:lnSpc>
                <a:spcPct val="100000"/>
              </a:lnSpc>
              <a:spcBef>
                <a:spcPts val="710"/>
              </a:spcBef>
            </a:pPr>
            <a:r>
              <a:rPr lang="en-US" sz="1400" dirty="0">
                <a:solidFill>
                  <a:schemeClr val="bg2">
                    <a:lumMod val="50000"/>
                  </a:schemeClr>
                </a:solidFill>
                <a:latin typeface="Aharoni" panose="02010803020104030203" pitchFamily="2" charset="-79"/>
                <a:cs typeface="Aharoni" panose="02010803020104030203" pitchFamily="2" charset="-79"/>
              </a:rPr>
              <a:t>There</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essentially</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three</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general</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methods</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constructing</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basement:- </a:t>
            </a:r>
          </a:p>
          <a:p>
            <a:pPr marL="12700" marR="327660">
              <a:lnSpc>
                <a:spcPct val="120200"/>
              </a:lnSpc>
              <a:spcBef>
                <a:spcPts val="1155"/>
              </a:spcBef>
            </a:pPr>
            <a:r>
              <a:rPr lang="en-US" sz="1400" b="1" u="sng" spc="-10" dirty="0">
                <a:solidFill>
                  <a:schemeClr val="bg2">
                    <a:lumMod val="50000"/>
                  </a:schemeClr>
                </a:solidFill>
                <a:latin typeface="Aharoni" panose="02010803020104030203" pitchFamily="2" charset="-79"/>
                <a:cs typeface="Aharoni" panose="02010803020104030203" pitchFamily="2" charset="-79"/>
              </a:rPr>
              <a:t>Open cut method</a:t>
            </a:r>
            <a:r>
              <a:rPr lang="en-US" sz="1400" spc="-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This</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is</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simplest</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60" dirty="0">
                <a:solidFill>
                  <a:schemeClr val="bg2">
                    <a:lumMod val="50000"/>
                  </a:schemeClr>
                </a:solidFill>
                <a:latin typeface="Aharoni" panose="02010803020104030203" pitchFamily="2" charset="-79"/>
                <a:cs typeface="Aharoni" panose="02010803020104030203" pitchFamily="2" charset="-79"/>
              </a:rPr>
              <a:t>most</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straightforward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technique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45" dirty="0">
                <a:solidFill>
                  <a:schemeClr val="bg2">
                    <a:lumMod val="50000"/>
                  </a:schemeClr>
                </a:solidFill>
                <a:latin typeface="Aharoni" panose="02010803020104030203" pitchFamily="2" charset="-79"/>
                <a:cs typeface="Aharoni" panose="02010803020104030203" pitchFamily="2" charset="-79"/>
              </a:rPr>
              <a:t>providing</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excavation</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to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required</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depth.</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The</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sides</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excavation</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sloped</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45" dirty="0">
                <a:solidFill>
                  <a:schemeClr val="bg2">
                    <a:lumMod val="50000"/>
                  </a:schemeClr>
                </a:solidFill>
                <a:latin typeface="Aharoni" panose="02010803020104030203" pitchFamily="2" charset="-79"/>
                <a:cs typeface="Aharoni" panose="02010803020104030203" pitchFamily="2" charset="-79"/>
              </a:rPr>
              <a:t>provide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stability,</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45" dirty="0">
                <a:solidFill>
                  <a:schemeClr val="bg2">
                    <a:lumMod val="50000"/>
                  </a:schemeClr>
                </a:solidFill>
                <a:latin typeface="Aharoni" panose="02010803020104030203" pitchFamily="2" charset="-79"/>
                <a:cs typeface="Aharoni" panose="02010803020104030203" pitchFamily="2" charset="-79"/>
              </a:rPr>
              <a:t>with </a:t>
            </a:r>
            <a:r>
              <a:rPr lang="en-US" sz="1400" dirty="0">
                <a:solidFill>
                  <a:schemeClr val="bg2">
                    <a:lumMod val="50000"/>
                  </a:schemeClr>
                </a:solidFill>
                <a:latin typeface="Aharoni" panose="02010803020104030203" pitchFamily="2" charset="-79"/>
                <a:cs typeface="Aharoni" panose="02010803020104030203" pitchFamily="2" charset="-79"/>
              </a:rPr>
              <a:t>possible</a:t>
            </a:r>
            <a:r>
              <a:rPr lang="en-US" sz="1400" spc="5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slope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protection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maximize</a:t>
            </a:r>
            <a:r>
              <a:rPr lang="en-US" sz="1400" spc="55" dirty="0">
                <a:solidFill>
                  <a:schemeClr val="bg2">
                    <a:lumMod val="50000"/>
                  </a:schemeClr>
                </a:solidFill>
                <a:latin typeface="Aharoni" panose="02010803020104030203" pitchFamily="2" charset="-79"/>
                <a:cs typeface="Aharoni" panose="02010803020104030203" pitchFamily="2" charset="-79"/>
              </a:rPr>
              <a:t> the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angle</a:t>
            </a:r>
            <a:r>
              <a:rPr lang="en-US" sz="1400" spc="55"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 </a:t>
            </a:r>
            <a:r>
              <a:rPr lang="en-US" sz="1400" dirty="0">
                <a:solidFill>
                  <a:schemeClr val="bg2">
                    <a:lumMod val="50000"/>
                  </a:schemeClr>
                </a:solidFill>
                <a:latin typeface="Aharoni" panose="02010803020104030203" pitchFamily="2" charset="-79"/>
                <a:cs typeface="Aharoni" panose="02010803020104030203" pitchFamily="2" charset="-79"/>
              </a:rPr>
              <a:t>slope.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Upon</a:t>
            </a:r>
            <a:r>
              <a:rPr lang="en-US" sz="1400" spc="5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excavating</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55" dirty="0">
                <a:solidFill>
                  <a:schemeClr val="bg2">
                    <a:lumMod val="50000"/>
                  </a:schemeClr>
                </a:solidFill>
                <a:latin typeface="Aharoni" panose="02010803020104030203" pitchFamily="2" charset="-79"/>
                <a:cs typeface="Aharoni" panose="02010803020104030203" pitchFamily="2" charset="-79"/>
              </a:rPr>
              <a:t> </a:t>
            </a:r>
            <a:r>
              <a:rPr lang="en-US" sz="1400" spc="30" dirty="0">
                <a:solidFill>
                  <a:schemeClr val="bg2">
                    <a:lumMod val="50000"/>
                  </a:schemeClr>
                </a:solidFill>
                <a:latin typeface="Aharoni" panose="02010803020104030203" pitchFamily="2" charset="-79"/>
                <a:cs typeface="Aharoni" panose="02010803020104030203" pitchFamily="2" charset="-79"/>
              </a:rPr>
              <a:t>the </a:t>
            </a:r>
            <a:r>
              <a:rPr lang="en-US" sz="1400" spc="55" dirty="0">
                <a:solidFill>
                  <a:schemeClr val="bg2">
                    <a:lumMod val="50000"/>
                  </a:schemeClr>
                </a:solidFill>
                <a:latin typeface="Aharoni" panose="02010803020104030203" pitchFamily="2" charset="-79"/>
                <a:cs typeface="Aharoni" panose="02010803020104030203" pitchFamily="2" charset="-79"/>
              </a:rPr>
              <a:t>required</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depth,</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basement</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is</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constructed</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spc="85" dirty="0">
                <a:solidFill>
                  <a:schemeClr val="bg2">
                    <a:lumMod val="50000"/>
                  </a:schemeClr>
                </a:solidFill>
                <a:latin typeface="Aharoni" panose="02010803020104030203" pitchFamily="2" charset="-79"/>
                <a:cs typeface="Aharoni" panose="02010803020104030203" pitchFamily="2" charset="-79"/>
              </a:rPr>
              <a:t>from</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spc="80" dirty="0">
                <a:solidFill>
                  <a:schemeClr val="bg2">
                    <a:lumMod val="50000"/>
                  </a:schemeClr>
                </a:solidFill>
                <a:latin typeface="Aharoni" panose="02010803020104030203" pitchFamily="2" charset="-79"/>
                <a:cs typeface="Aharoni" panose="02010803020104030203" pitchFamily="2" charset="-79"/>
              </a:rPr>
              <a:t>bottom</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upwards.</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After</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spc="30" dirty="0">
                <a:solidFill>
                  <a:schemeClr val="bg2">
                    <a:lumMod val="50000"/>
                  </a:schemeClr>
                </a:solidFill>
                <a:latin typeface="Aharoni" panose="02010803020104030203" pitchFamily="2" charset="-79"/>
                <a:cs typeface="Aharoni" panose="02010803020104030203" pitchFamily="2" charset="-79"/>
              </a:rPr>
              <a:t>the </a:t>
            </a:r>
            <a:r>
              <a:rPr lang="en-US" sz="1400" spc="50" dirty="0">
                <a:solidFill>
                  <a:schemeClr val="bg2">
                    <a:lumMod val="50000"/>
                  </a:schemeClr>
                </a:solidFill>
                <a:latin typeface="Aharoni" panose="02010803020104030203" pitchFamily="2" charset="-79"/>
                <a:cs typeface="Aharoni" panose="02010803020104030203" pitchFamily="2" charset="-79"/>
              </a:rPr>
              <a:t>completion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backﬁlled</a:t>
            </a:r>
            <a:r>
              <a:rPr lang="en-US" sz="1400" spc="105"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a:t>
            </a:r>
            <a:r>
              <a:rPr lang="en-US" sz="1400" spc="55" dirty="0">
                <a:solidFill>
                  <a:schemeClr val="bg2">
                    <a:lumMod val="50000"/>
                  </a:schemeClr>
                </a:solidFill>
                <a:latin typeface="Aharoni" panose="02010803020104030203" pitchFamily="2" charset="-79"/>
                <a:cs typeface="Aharoni" panose="02010803020104030203" pitchFamily="2" charset="-79"/>
              </a:rPr>
              <a:t> the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basement,</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45" dirty="0">
                <a:solidFill>
                  <a:schemeClr val="bg2">
                    <a:lumMod val="50000"/>
                  </a:schemeClr>
                </a:solidFill>
                <a:latin typeface="Aharoni" panose="02010803020104030203" pitchFamily="2" charset="-79"/>
                <a:cs typeface="Aharoni" panose="02010803020104030203" pitchFamily="2" charset="-79"/>
              </a:rPr>
              <a:t>remaining</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excavated</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areas</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between</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basement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10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10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side</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slope</a:t>
            </a:r>
            <a:r>
              <a:rPr lang="en-US" sz="1400" spc="105" dirty="0">
                <a:solidFill>
                  <a:schemeClr val="bg2">
                    <a:lumMod val="50000"/>
                  </a:schemeClr>
                </a:solidFill>
                <a:latin typeface="Aharoni" panose="02010803020104030203" pitchFamily="2" charset="-79"/>
                <a:cs typeface="Aharoni" panose="02010803020104030203" pitchFamily="2" charset="-79"/>
              </a:rPr>
              <a:t> </a:t>
            </a:r>
            <a:endParaRPr lang="en-US" sz="1400" dirty="0">
              <a:solidFill>
                <a:schemeClr val="bg2">
                  <a:lumMod val="50000"/>
                </a:schemeClr>
              </a:solidFill>
              <a:latin typeface="Aharoni" panose="02010803020104030203" pitchFamily="2" charset="-79"/>
              <a:cs typeface="Aharoni" panose="02010803020104030203" pitchFamily="2" charset="-79"/>
            </a:endParaRPr>
          </a:p>
          <a:p>
            <a:pPr>
              <a:lnSpc>
                <a:spcPct val="100000"/>
              </a:lnSpc>
              <a:spcBef>
                <a:spcPts val="50"/>
              </a:spcBef>
            </a:pPr>
            <a:endParaRPr lang="en-US" sz="1800" dirty="0">
              <a:latin typeface="Arial"/>
              <a:cs typeface="Arial"/>
            </a:endParaRPr>
          </a:p>
          <a:p>
            <a:pPr marL="512445">
              <a:spcBef>
                <a:spcPts val="710"/>
              </a:spcBef>
            </a:pPr>
            <a:endParaRPr lang="en-US" sz="1400" dirty="0">
              <a:solidFill>
                <a:schemeClr val="bg2">
                  <a:lumMod val="50000"/>
                </a:schemeClr>
              </a:solidFill>
              <a:latin typeface="Arial"/>
              <a:cs typeface="Arial"/>
            </a:endParaRPr>
          </a:p>
          <a:p>
            <a:pPr marL="512445">
              <a:lnSpc>
                <a:spcPct val="100000"/>
              </a:lnSpc>
              <a:spcBef>
                <a:spcPts val="710"/>
              </a:spcBef>
            </a:pPr>
            <a:endParaRPr lang="en-US" sz="1400" dirty="0">
              <a:solidFill>
                <a:schemeClr val="bg2">
                  <a:lumMod val="50000"/>
                </a:schemeClr>
              </a:solidFill>
              <a:latin typeface="Arial"/>
              <a:cs typeface="Arial"/>
            </a:endParaRPr>
          </a:p>
        </p:txBody>
      </p:sp>
    </p:spTree>
    <p:extLst>
      <p:ext uri="{BB962C8B-B14F-4D97-AF65-F5344CB8AC3E}">
        <p14:creationId xmlns:p14="http://schemas.microsoft.com/office/powerpoint/2010/main" val="515322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7A1E-D5E9-C19B-9D1B-C391189C641F}"/>
              </a:ext>
            </a:extLst>
          </p:cNvPr>
          <p:cNvSpPr>
            <a:spLocks noGrp="1"/>
          </p:cNvSpPr>
          <p:nvPr>
            <p:ph type="ctrTitle"/>
          </p:nvPr>
        </p:nvSpPr>
        <p:spPr>
          <a:xfrm>
            <a:off x="1930838" y="74760"/>
            <a:ext cx="5282323" cy="946200"/>
          </a:xfrm>
        </p:spPr>
        <p:txBody>
          <a:bodyPr/>
          <a:lstStyle/>
          <a:p>
            <a:r>
              <a:rPr lang="en-IN" sz="3200" dirty="0"/>
              <a:t>Advantages and Disadvantages </a:t>
            </a:r>
          </a:p>
        </p:txBody>
      </p:sp>
      <p:sp>
        <p:nvSpPr>
          <p:cNvPr id="5" name="TextBox 4">
            <a:extLst>
              <a:ext uri="{FF2B5EF4-FFF2-40B4-BE49-F238E27FC236}">
                <a16:creationId xmlns:a16="http://schemas.microsoft.com/office/drawing/2014/main" id="{6EA1104B-49B8-F801-870F-7A8F7BF720C5}"/>
              </a:ext>
            </a:extLst>
          </p:cNvPr>
          <p:cNvSpPr txBox="1"/>
          <p:nvPr/>
        </p:nvSpPr>
        <p:spPr>
          <a:xfrm>
            <a:off x="-187133" y="962566"/>
            <a:ext cx="6791133" cy="4356577"/>
          </a:xfrm>
          <a:prstGeom prst="rect">
            <a:avLst/>
          </a:prstGeom>
          <a:noFill/>
        </p:spPr>
        <p:txBody>
          <a:bodyPr wrap="square" rtlCol="0">
            <a:spAutoFit/>
          </a:bodyPr>
          <a:lstStyle/>
          <a:p>
            <a:pPr marL="12700">
              <a:lnSpc>
                <a:spcPct val="100000"/>
              </a:lnSpc>
            </a:pPr>
            <a:r>
              <a:rPr lang="en-US" sz="1800" b="1" spc="-80" dirty="0">
                <a:solidFill>
                  <a:srgbClr val="008574"/>
                </a:solidFill>
                <a:latin typeface="Calibri"/>
                <a:cs typeface="Calibri"/>
              </a:rPr>
              <a:t>           </a:t>
            </a:r>
            <a:r>
              <a:rPr lang="en-US" sz="1800" b="1" spc="-80" dirty="0">
                <a:solidFill>
                  <a:srgbClr val="008574"/>
                </a:solidFill>
                <a:latin typeface="Aharoni" panose="02010803020104030203" pitchFamily="2" charset="-79"/>
                <a:cs typeface="Aharoni" panose="02010803020104030203" pitchFamily="2" charset="-79"/>
              </a:rPr>
              <a:t>ADVANTAGES</a:t>
            </a:r>
            <a:endParaRPr lang="en-US" sz="1800" b="1" dirty="0">
              <a:latin typeface="Aharoni" panose="02010803020104030203" pitchFamily="2" charset="-79"/>
              <a:cs typeface="Aharoni" panose="02010803020104030203" pitchFamily="2" charset="-79"/>
            </a:endParaRPr>
          </a:p>
          <a:p>
            <a:pPr marL="469265" marR="822325" indent="-228600">
              <a:lnSpc>
                <a:spcPct val="120200"/>
              </a:lnSpc>
              <a:spcBef>
                <a:spcPts val="315"/>
              </a:spcBef>
              <a:buFont typeface="Arial"/>
              <a:buChar char="●"/>
              <a:tabLst>
                <a:tab pos="469265" algn="l"/>
                <a:tab pos="469900" algn="l"/>
              </a:tabLst>
            </a:pPr>
            <a:r>
              <a:rPr lang="en-US" sz="1200" dirty="0">
                <a:solidFill>
                  <a:srgbClr val="3B3734"/>
                </a:solidFill>
                <a:latin typeface="Aharoni" panose="02010803020104030203" pitchFamily="2" charset="-79"/>
                <a:cs typeface="Aharoni" panose="02010803020104030203" pitchFamily="2" charset="-79"/>
              </a:rPr>
              <a:t>Because</a:t>
            </a:r>
            <a:r>
              <a:rPr lang="en-US" sz="1200" spc="-25" dirty="0">
                <a:solidFill>
                  <a:srgbClr val="3B3734"/>
                </a:solidFill>
                <a:latin typeface="Aharoni" panose="02010803020104030203" pitchFamily="2" charset="-79"/>
                <a:cs typeface="Aharoni" panose="02010803020104030203" pitchFamily="2" charset="-79"/>
              </a:rPr>
              <a:t> </a:t>
            </a:r>
            <a:r>
              <a:rPr lang="en-US" sz="1200" spc="-45" dirty="0">
                <a:solidFill>
                  <a:srgbClr val="3B3734"/>
                </a:solidFill>
                <a:latin typeface="Aharoni" panose="02010803020104030203" pitchFamily="2" charset="-79"/>
                <a:cs typeface="Aharoni" panose="02010803020104030203" pitchFamily="2" charset="-79"/>
              </a:rPr>
              <a:t>there</a:t>
            </a:r>
            <a:r>
              <a:rPr lang="en-US" sz="1200" spc="-20" dirty="0">
                <a:solidFill>
                  <a:srgbClr val="3B3734"/>
                </a:solidFill>
                <a:latin typeface="Aharoni" panose="02010803020104030203" pitchFamily="2" charset="-79"/>
                <a:cs typeface="Aharoni" panose="02010803020104030203" pitchFamily="2" charset="-79"/>
              </a:rPr>
              <a:t> </a:t>
            </a:r>
            <a:r>
              <a:rPr lang="en-US" sz="1200" spc="-35" dirty="0">
                <a:solidFill>
                  <a:srgbClr val="3B3734"/>
                </a:solidFill>
                <a:latin typeface="Aharoni" panose="02010803020104030203" pitchFamily="2" charset="-79"/>
                <a:cs typeface="Aharoni" panose="02010803020104030203" pitchFamily="2" charset="-79"/>
              </a:rPr>
              <a:t>are</a:t>
            </a:r>
            <a:r>
              <a:rPr lang="en-US" sz="1200" spc="-2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no</a:t>
            </a:r>
            <a:r>
              <a:rPr lang="en-US" sz="1200" spc="-20" dirty="0">
                <a:solidFill>
                  <a:srgbClr val="3B3734"/>
                </a:solidFill>
                <a:latin typeface="Aharoni" panose="02010803020104030203" pitchFamily="2" charset="-79"/>
                <a:cs typeface="Aharoni" panose="02010803020104030203" pitchFamily="2" charset="-79"/>
              </a:rPr>
              <a:t> additional </a:t>
            </a:r>
            <a:r>
              <a:rPr lang="en-US" sz="1200" dirty="0">
                <a:solidFill>
                  <a:srgbClr val="3B3734"/>
                </a:solidFill>
                <a:latin typeface="Aharoni" panose="02010803020104030203" pitchFamily="2" charset="-79"/>
                <a:cs typeface="Aharoni" panose="02010803020104030203" pitchFamily="2" charset="-79"/>
              </a:rPr>
              <a:t>support</a:t>
            </a:r>
            <a:r>
              <a:rPr lang="en-US" sz="1200" spc="-2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operations</a:t>
            </a:r>
            <a:r>
              <a:rPr lang="en-US" sz="1200" spc="-20"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and</a:t>
            </a:r>
            <a:r>
              <a:rPr lang="en-US" sz="1200" spc="-20" dirty="0">
                <a:solidFill>
                  <a:srgbClr val="3B3734"/>
                </a:solidFill>
                <a:latin typeface="Aharoni" panose="02010803020104030203" pitchFamily="2" charset="-79"/>
                <a:cs typeface="Aharoni" panose="02010803020104030203" pitchFamily="2" charset="-79"/>
              </a:rPr>
              <a:t> </a:t>
            </a:r>
            <a:r>
              <a:rPr lang="en-US" sz="1200" spc="-40" dirty="0">
                <a:solidFill>
                  <a:srgbClr val="3B3734"/>
                </a:solidFill>
                <a:latin typeface="Aharoni" panose="02010803020104030203" pitchFamily="2" charset="-79"/>
                <a:cs typeface="Aharoni" panose="02010803020104030203" pitchFamily="2" charset="-79"/>
              </a:rPr>
              <a:t>equipment,</a:t>
            </a:r>
            <a:r>
              <a:rPr lang="en-US" sz="1200" spc="-25" dirty="0">
                <a:solidFill>
                  <a:srgbClr val="3B3734"/>
                </a:solidFill>
                <a:latin typeface="Aharoni" panose="02010803020104030203" pitchFamily="2" charset="-79"/>
                <a:cs typeface="Aharoni" panose="02010803020104030203" pitchFamily="2" charset="-79"/>
              </a:rPr>
              <a:t> </a:t>
            </a:r>
            <a:r>
              <a:rPr lang="en-US" sz="1200" spc="-80" dirty="0">
                <a:solidFill>
                  <a:srgbClr val="3B3734"/>
                </a:solidFill>
                <a:latin typeface="Aharoni" panose="02010803020104030203" pitchFamily="2" charset="-79"/>
                <a:cs typeface="Aharoni" panose="02010803020104030203" pitchFamily="2" charset="-79"/>
              </a:rPr>
              <a:t>it</a:t>
            </a:r>
            <a:r>
              <a:rPr lang="en-US" sz="1200" spc="-20"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is</a:t>
            </a:r>
            <a:r>
              <a:rPr lang="en-US" sz="1200" spc="-20" dirty="0">
                <a:solidFill>
                  <a:srgbClr val="3B3734"/>
                </a:solidFill>
                <a:latin typeface="Aharoni" panose="02010803020104030203" pitchFamily="2" charset="-79"/>
                <a:cs typeface="Aharoni" panose="02010803020104030203" pitchFamily="2" charset="-79"/>
              </a:rPr>
              <a:t> </a:t>
            </a:r>
            <a:r>
              <a:rPr lang="en-US" sz="1200" spc="-25" dirty="0">
                <a:solidFill>
                  <a:srgbClr val="3B3734"/>
                </a:solidFill>
                <a:latin typeface="Aharoni" panose="02010803020104030203" pitchFamily="2" charset="-79"/>
                <a:cs typeface="Aharoni" panose="02010803020104030203" pitchFamily="2" charset="-79"/>
              </a:rPr>
              <a:t>the </a:t>
            </a:r>
            <a:r>
              <a:rPr lang="en-US" sz="1200" dirty="0">
                <a:solidFill>
                  <a:srgbClr val="3B3734"/>
                </a:solidFill>
                <a:latin typeface="Aharoni" panose="02010803020104030203" pitchFamily="2" charset="-79"/>
                <a:cs typeface="Aharoni" panose="02010803020104030203" pitchFamily="2" charset="-79"/>
              </a:rPr>
              <a:t>economical</a:t>
            </a:r>
            <a:r>
              <a:rPr lang="en-US" sz="1200" spc="5"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choice.</a:t>
            </a:r>
            <a:endParaRPr lang="en-US" sz="1200" dirty="0">
              <a:latin typeface="Aharoni" panose="02010803020104030203" pitchFamily="2" charset="-79"/>
              <a:cs typeface="Aharoni" panose="02010803020104030203" pitchFamily="2" charset="-79"/>
            </a:endParaRPr>
          </a:p>
          <a:p>
            <a:pPr marL="469265" marR="812800" indent="-228600">
              <a:lnSpc>
                <a:spcPct val="120200"/>
              </a:lnSpc>
              <a:buClr>
                <a:srgbClr val="3B3734"/>
              </a:buClr>
              <a:buFont typeface="Arial"/>
              <a:buChar char="●"/>
              <a:tabLst>
                <a:tab pos="510540" algn="l"/>
                <a:tab pos="511175" algn="l"/>
              </a:tabLst>
            </a:pPr>
            <a:r>
              <a:rPr lang="en-US" sz="1200" dirty="0">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The</a:t>
            </a:r>
            <a:r>
              <a:rPr lang="en-US" sz="1200" spc="-40"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open</a:t>
            </a:r>
            <a:r>
              <a:rPr lang="en-US" sz="1200" spc="-35" dirty="0">
                <a:solidFill>
                  <a:srgbClr val="3B3734"/>
                </a:solidFill>
                <a:latin typeface="Aharoni" panose="02010803020104030203" pitchFamily="2" charset="-79"/>
                <a:cs typeface="Aharoni" panose="02010803020104030203" pitchFamily="2" charset="-79"/>
              </a:rPr>
              <a:t> </a:t>
            </a:r>
            <a:r>
              <a:rPr lang="en-US" sz="1200" spc="-30" dirty="0">
                <a:solidFill>
                  <a:srgbClr val="3B3734"/>
                </a:solidFill>
                <a:latin typeface="Aharoni" panose="02010803020104030203" pitchFamily="2" charset="-79"/>
                <a:cs typeface="Aharoni" panose="02010803020104030203" pitchFamily="2" charset="-79"/>
              </a:rPr>
              <a:t>trench</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provides</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easy</a:t>
            </a:r>
            <a:r>
              <a:rPr lang="en-US" sz="1200" spc="-35" dirty="0">
                <a:solidFill>
                  <a:srgbClr val="3B3734"/>
                </a:solidFill>
                <a:latin typeface="Aharoni" panose="02010803020104030203" pitchFamily="2" charset="-79"/>
                <a:cs typeface="Aharoni" panose="02010803020104030203" pitchFamily="2" charset="-79"/>
              </a:rPr>
              <a:t> </a:t>
            </a:r>
            <a:r>
              <a:rPr lang="en-US" sz="1200" spc="55" dirty="0">
                <a:solidFill>
                  <a:srgbClr val="3B3734"/>
                </a:solidFill>
                <a:latin typeface="Aharoni" panose="02010803020104030203" pitchFamily="2" charset="-79"/>
                <a:cs typeface="Aharoni" panose="02010803020104030203" pitchFamily="2" charset="-79"/>
              </a:rPr>
              <a:t>access</a:t>
            </a:r>
            <a:r>
              <a:rPr lang="en-US" sz="1200" spc="-35" dirty="0">
                <a:solidFill>
                  <a:srgbClr val="3B3734"/>
                </a:solidFill>
                <a:latin typeface="Aharoni" panose="02010803020104030203" pitchFamily="2" charset="-79"/>
                <a:cs typeface="Aharoni" panose="02010803020104030203" pitchFamily="2" charset="-79"/>
              </a:rPr>
              <a:t> to </a:t>
            </a:r>
            <a:r>
              <a:rPr lang="en-US" sz="1200" spc="-45" dirty="0">
                <a:solidFill>
                  <a:srgbClr val="3B3734"/>
                </a:solidFill>
                <a:latin typeface="Aharoni" panose="02010803020104030203" pitchFamily="2" charset="-79"/>
                <a:cs typeface="Aharoni" panose="02010803020104030203" pitchFamily="2" charset="-79"/>
              </a:rPr>
              <a:t>the</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work</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because</a:t>
            </a:r>
            <a:r>
              <a:rPr lang="en-US" sz="1200" spc="-35"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equipment</a:t>
            </a:r>
            <a:r>
              <a:rPr lang="en-US" sz="1200" spc="-35" dirty="0">
                <a:solidFill>
                  <a:srgbClr val="3B3734"/>
                </a:solidFill>
                <a:latin typeface="Aharoni" panose="02010803020104030203" pitchFamily="2" charset="-79"/>
                <a:cs typeface="Aharoni" panose="02010803020104030203" pitchFamily="2" charset="-79"/>
              </a:rPr>
              <a:t> </a:t>
            </a:r>
            <a:r>
              <a:rPr lang="en-US" sz="1200" spc="-25" dirty="0">
                <a:solidFill>
                  <a:srgbClr val="3B3734"/>
                </a:solidFill>
                <a:latin typeface="Aharoni" panose="02010803020104030203" pitchFamily="2" charset="-79"/>
                <a:cs typeface="Aharoni" panose="02010803020104030203" pitchFamily="2" charset="-79"/>
              </a:rPr>
              <a:t>and </a:t>
            </a:r>
            <a:r>
              <a:rPr lang="en-US" sz="1200" dirty="0">
                <a:solidFill>
                  <a:srgbClr val="3B3734"/>
                </a:solidFill>
                <a:latin typeface="Aharoni" panose="02010803020104030203" pitchFamily="2" charset="-79"/>
                <a:cs typeface="Aharoni" panose="02010803020104030203" pitchFamily="2" charset="-79"/>
              </a:rPr>
              <a:t>construction</a:t>
            </a:r>
            <a:r>
              <a:rPr lang="en-US" sz="1200" spc="-40"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materials</a:t>
            </a:r>
            <a:r>
              <a:rPr lang="en-US" sz="1200" spc="-35" dirty="0">
                <a:solidFill>
                  <a:srgbClr val="3B3734"/>
                </a:solidFill>
                <a:latin typeface="Aharoni" panose="02010803020104030203" pitchFamily="2" charset="-79"/>
                <a:cs typeface="Aharoni" panose="02010803020104030203" pitchFamily="2" charset="-79"/>
              </a:rPr>
              <a:t> are</a:t>
            </a:r>
            <a:r>
              <a:rPr lang="en-US" sz="1200" spc="-40"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minimized. Materials</a:t>
            </a:r>
            <a:r>
              <a:rPr lang="en-US" sz="1200" spc="-35" dirty="0">
                <a:solidFill>
                  <a:srgbClr val="3B3734"/>
                </a:solidFill>
                <a:latin typeface="Aharoni" panose="02010803020104030203" pitchFamily="2" charset="-79"/>
                <a:cs typeface="Aharoni" panose="02010803020104030203" pitchFamily="2" charset="-79"/>
              </a:rPr>
              <a:t> are</a:t>
            </a:r>
            <a:r>
              <a:rPr lang="en-US" sz="1200" spc="-40"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minimized.</a:t>
            </a:r>
            <a:endParaRPr lang="en-US" sz="1200" dirty="0">
              <a:latin typeface="Aharoni" panose="02010803020104030203" pitchFamily="2" charset="-79"/>
              <a:cs typeface="Aharoni" panose="02010803020104030203" pitchFamily="2" charset="-79"/>
            </a:endParaRPr>
          </a:p>
          <a:p>
            <a:pPr marL="469265" marR="173355" indent="-228600">
              <a:lnSpc>
                <a:spcPct val="120200"/>
              </a:lnSpc>
              <a:buClr>
                <a:srgbClr val="3B3734"/>
              </a:buClr>
              <a:buFont typeface="Arial"/>
              <a:buChar char="●"/>
              <a:tabLst>
                <a:tab pos="510540" algn="l"/>
                <a:tab pos="511175" algn="l"/>
              </a:tabLst>
            </a:pPr>
            <a:r>
              <a:rPr lang="en-US" sz="1200" dirty="0">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The</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open</a:t>
            </a:r>
            <a:r>
              <a:rPr lang="en-US" sz="1200" spc="-35"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cut</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method</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is</a:t>
            </a:r>
            <a:r>
              <a:rPr lang="en-US" sz="1200" spc="-30"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suitable</a:t>
            </a:r>
            <a:r>
              <a:rPr lang="en-US" sz="1200" spc="-35"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for</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most</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ground</a:t>
            </a:r>
            <a:r>
              <a:rPr lang="en-US" sz="1200" spc="-35"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conditions,</a:t>
            </a:r>
            <a:r>
              <a:rPr lang="en-US" sz="1200" spc="-30" dirty="0">
                <a:solidFill>
                  <a:srgbClr val="3B3734"/>
                </a:solidFill>
                <a:latin typeface="Aharoni" panose="02010803020104030203" pitchFamily="2" charset="-79"/>
                <a:cs typeface="Aharoni" panose="02010803020104030203" pitchFamily="2" charset="-79"/>
              </a:rPr>
              <a:t> </a:t>
            </a:r>
            <a:r>
              <a:rPr lang="en-US" sz="1200" spc="-25" dirty="0">
                <a:solidFill>
                  <a:srgbClr val="3B3734"/>
                </a:solidFill>
                <a:latin typeface="Aharoni" panose="02010803020104030203" pitchFamily="2" charset="-79"/>
                <a:cs typeface="Aharoni" panose="02010803020104030203" pitchFamily="2" charset="-79"/>
              </a:rPr>
              <a:t>except</a:t>
            </a:r>
            <a:r>
              <a:rPr lang="en-US" sz="1200" spc="-35" dirty="0">
                <a:solidFill>
                  <a:srgbClr val="3B3734"/>
                </a:solidFill>
                <a:latin typeface="Aharoni" panose="02010803020104030203" pitchFamily="2" charset="-79"/>
                <a:cs typeface="Aharoni" panose="02010803020104030203" pitchFamily="2" charset="-79"/>
              </a:rPr>
              <a:t> </a:t>
            </a:r>
            <a:r>
              <a:rPr lang="en-US" sz="1200" spc="-20" dirty="0">
                <a:solidFill>
                  <a:srgbClr val="3B3734"/>
                </a:solidFill>
                <a:latin typeface="Aharoni" panose="02010803020104030203" pitchFamily="2" charset="-79"/>
                <a:cs typeface="Aharoni" panose="02010803020104030203" pitchFamily="2" charset="-79"/>
              </a:rPr>
              <a:t>for</a:t>
            </a:r>
            <a:r>
              <a:rPr lang="en-US" sz="1200" spc="-35" dirty="0">
                <a:solidFill>
                  <a:srgbClr val="3B3734"/>
                </a:solidFill>
                <a:latin typeface="Aharoni" panose="02010803020104030203" pitchFamily="2" charset="-79"/>
                <a:cs typeface="Aharoni" panose="02010803020104030203" pitchFamily="2" charset="-79"/>
              </a:rPr>
              <a:t> </a:t>
            </a:r>
            <a:r>
              <a:rPr lang="en-US" sz="1200" dirty="0">
                <a:solidFill>
                  <a:srgbClr val="3B3734"/>
                </a:solidFill>
                <a:latin typeface="Aharoni" panose="02010803020104030203" pitchFamily="2" charset="-79"/>
                <a:cs typeface="Aharoni" panose="02010803020104030203" pitchFamily="2" charset="-79"/>
              </a:rPr>
              <a:t>oozing</a:t>
            </a:r>
            <a:r>
              <a:rPr lang="en-US" sz="1200" spc="-35" dirty="0">
                <a:solidFill>
                  <a:srgbClr val="3B3734"/>
                </a:solidFill>
                <a:latin typeface="Aharoni" panose="02010803020104030203" pitchFamily="2" charset="-79"/>
                <a:cs typeface="Aharoni" panose="02010803020104030203" pitchFamily="2" charset="-79"/>
              </a:rPr>
              <a:t> </a:t>
            </a:r>
            <a:r>
              <a:rPr lang="en-US" sz="1200" spc="-25" dirty="0">
                <a:solidFill>
                  <a:srgbClr val="3B3734"/>
                </a:solidFill>
                <a:latin typeface="Aharoni" panose="02010803020104030203" pitchFamily="2" charset="-79"/>
                <a:cs typeface="Aharoni" panose="02010803020104030203" pitchFamily="2" charset="-79"/>
              </a:rPr>
              <a:t>mud </a:t>
            </a:r>
            <a:r>
              <a:rPr lang="en-US" sz="1200" dirty="0">
                <a:solidFill>
                  <a:srgbClr val="3B3734"/>
                </a:solidFill>
                <a:latin typeface="Aharoni" panose="02010803020104030203" pitchFamily="2" charset="-79"/>
                <a:cs typeface="Aharoni" panose="02010803020104030203" pitchFamily="2" charset="-79"/>
              </a:rPr>
              <a:t>and</a:t>
            </a:r>
            <a:r>
              <a:rPr lang="en-US" sz="1200" spc="-50"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running</a:t>
            </a:r>
            <a:r>
              <a:rPr lang="en-US" sz="1200" spc="-45" dirty="0">
                <a:solidFill>
                  <a:srgbClr val="3B3734"/>
                </a:solidFill>
                <a:latin typeface="Aharoni" panose="02010803020104030203" pitchFamily="2" charset="-79"/>
                <a:cs typeface="Aharoni" panose="02010803020104030203" pitchFamily="2" charset="-79"/>
              </a:rPr>
              <a:t> </a:t>
            </a:r>
            <a:r>
              <a:rPr lang="en-US" sz="1200" spc="-10" dirty="0">
                <a:solidFill>
                  <a:srgbClr val="3B3734"/>
                </a:solidFill>
                <a:latin typeface="Aharoni" panose="02010803020104030203" pitchFamily="2" charset="-79"/>
                <a:cs typeface="Aharoni" panose="02010803020104030203" pitchFamily="2" charset="-79"/>
              </a:rPr>
              <a:t>sands.</a:t>
            </a:r>
            <a:endParaRPr lang="en-US" sz="1200" dirty="0">
              <a:latin typeface="Aharoni" panose="02010803020104030203" pitchFamily="2" charset="-79"/>
              <a:cs typeface="Aharoni" panose="02010803020104030203" pitchFamily="2" charset="-79"/>
            </a:endParaRPr>
          </a:p>
          <a:p>
            <a:pPr>
              <a:lnSpc>
                <a:spcPct val="100000"/>
              </a:lnSpc>
              <a:buFont typeface="Arial"/>
              <a:buChar char="●"/>
            </a:pPr>
            <a:endParaRPr lang="en-US" sz="1200" dirty="0">
              <a:latin typeface="Aharoni" panose="02010803020104030203" pitchFamily="2" charset="-79"/>
              <a:cs typeface="Aharoni" panose="02010803020104030203" pitchFamily="2" charset="-79"/>
            </a:endParaRPr>
          </a:p>
          <a:p>
            <a:pPr>
              <a:lnSpc>
                <a:spcPct val="100000"/>
              </a:lnSpc>
              <a:spcBef>
                <a:spcPts val="40"/>
              </a:spcBef>
              <a:buFont typeface="Arial"/>
              <a:buChar char="●"/>
            </a:pPr>
            <a:endParaRPr lang="en-US" sz="1200" dirty="0">
              <a:latin typeface="Aharoni" panose="02010803020104030203" pitchFamily="2" charset="-79"/>
              <a:cs typeface="Aharoni" panose="02010803020104030203" pitchFamily="2" charset="-79"/>
            </a:endParaRPr>
          </a:p>
          <a:p>
            <a:pPr marL="469265" marR="320675" indent="-228600">
              <a:lnSpc>
                <a:spcPct val="120200"/>
              </a:lnSpc>
              <a:spcBef>
                <a:spcPts val="310"/>
              </a:spcBef>
              <a:buClr>
                <a:srgbClr val="695C45"/>
              </a:buClr>
              <a:buFont typeface="Arial"/>
              <a:buChar char="●"/>
              <a:tabLst>
                <a:tab pos="469265" algn="l"/>
                <a:tab pos="469900" algn="l"/>
              </a:tabLst>
            </a:pPr>
            <a:r>
              <a:rPr lang="en-US" sz="1200" dirty="0">
                <a:solidFill>
                  <a:schemeClr val="tx1"/>
                </a:solidFill>
                <a:latin typeface="Aharoni" panose="02010803020104030203" pitchFamily="2" charset="-79"/>
                <a:cs typeface="Aharoni" panose="02010803020104030203" pitchFamily="2" charset="-79"/>
              </a:rPr>
              <a:t>The</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slope</a:t>
            </a:r>
            <a:r>
              <a:rPr lang="en-US" sz="1200" spc="-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of</a:t>
            </a:r>
            <a:r>
              <a:rPr lang="en-US" sz="1200" spc="-55"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the</a:t>
            </a:r>
            <a:r>
              <a:rPr lang="en-US" sz="1200" spc="-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bank</a:t>
            </a:r>
            <a:r>
              <a:rPr lang="en-US" sz="1200" spc="-55" dirty="0">
                <a:solidFill>
                  <a:schemeClr val="tx1"/>
                </a:solidFill>
                <a:latin typeface="Aharoni" panose="02010803020104030203" pitchFamily="2" charset="-79"/>
                <a:cs typeface="Aharoni" panose="02010803020104030203" pitchFamily="2" charset="-79"/>
              </a:rPr>
              <a:t> </a:t>
            </a:r>
            <a:r>
              <a:rPr lang="en-US" sz="1200" spc="-20" dirty="0">
                <a:solidFill>
                  <a:schemeClr val="tx1"/>
                </a:solidFill>
                <a:latin typeface="Aharoni" panose="02010803020104030203" pitchFamily="2" charset="-79"/>
                <a:cs typeface="Aharoni" panose="02010803020104030203" pitchFamily="2" charset="-79"/>
              </a:rPr>
              <a:t>requires</a:t>
            </a:r>
            <a:r>
              <a:rPr lang="en-US" sz="1200" spc="-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more</a:t>
            </a:r>
            <a:r>
              <a:rPr lang="en-US" sz="1200" spc="-55"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excavation</a:t>
            </a:r>
            <a:r>
              <a:rPr lang="en-US" sz="1200" spc="-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55" dirty="0">
                <a:solidFill>
                  <a:schemeClr val="tx1"/>
                </a:solidFill>
                <a:latin typeface="Aharoni" panose="02010803020104030203" pitchFamily="2" charset="-79"/>
                <a:cs typeface="Aharoni" panose="02010803020104030203" pitchFamily="2" charset="-79"/>
              </a:rPr>
              <a:t> </a:t>
            </a:r>
            <a:r>
              <a:rPr lang="en-US" sz="1200" spc="-20" dirty="0">
                <a:solidFill>
                  <a:schemeClr val="tx1"/>
                </a:solidFill>
                <a:latin typeface="Aharoni" panose="02010803020104030203" pitchFamily="2" charset="-79"/>
                <a:cs typeface="Aharoni" panose="02010803020104030203" pitchFamily="2" charset="-79"/>
              </a:rPr>
              <a:t>backﬁll</a:t>
            </a:r>
            <a:r>
              <a:rPr lang="en-US" sz="1200" spc="-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volume</a:t>
            </a:r>
            <a:r>
              <a:rPr lang="en-US" sz="1200" spc="-55" dirty="0">
                <a:solidFill>
                  <a:schemeClr val="tx1"/>
                </a:solidFill>
                <a:latin typeface="Aharoni" panose="02010803020104030203" pitchFamily="2" charset="-79"/>
                <a:cs typeface="Aharoni" panose="02010803020104030203" pitchFamily="2" charset="-79"/>
              </a:rPr>
              <a:t> </a:t>
            </a:r>
            <a:r>
              <a:rPr lang="en-US" sz="1200" spc="-20" dirty="0">
                <a:solidFill>
                  <a:schemeClr val="tx1"/>
                </a:solidFill>
                <a:latin typeface="Aharoni" panose="02010803020104030203" pitchFamily="2" charset="-79"/>
                <a:cs typeface="Aharoni" panose="02010803020104030203" pitchFamily="2" charset="-79"/>
              </a:rPr>
              <a:t>than</a:t>
            </a:r>
            <a:r>
              <a:rPr lang="en-US" sz="1200" spc="-5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the</a:t>
            </a:r>
            <a:r>
              <a:rPr lang="en-US" sz="1200" spc="-55"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other options.</a:t>
            </a:r>
            <a:endParaRPr lang="en-US" sz="1200" dirty="0">
              <a:solidFill>
                <a:schemeClr val="tx1"/>
              </a:solidFill>
              <a:latin typeface="Aharoni" panose="02010803020104030203" pitchFamily="2" charset="-79"/>
              <a:cs typeface="Aharoni" panose="02010803020104030203" pitchFamily="2" charset="-79"/>
            </a:endParaRPr>
          </a:p>
          <a:p>
            <a:pPr marL="469265" marR="69850" indent="-228600">
              <a:lnSpc>
                <a:spcPct val="120200"/>
              </a:lnSpc>
              <a:buClr>
                <a:srgbClr val="695C45"/>
              </a:buClr>
              <a:buFont typeface="Arial"/>
              <a:buChar char="●"/>
              <a:tabLst>
                <a:tab pos="551180" algn="l"/>
                <a:tab pos="551815" algn="l"/>
              </a:tabLst>
            </a:pPr>
            <a:r>
              <a:rPr lang="en-US" sz="1200" dirty="0">
                <a:solidFill>
                  <a:schemeClr val="tx1"/>
                </a:solidFill>
                <a:latin typeface="Aharoni" panose="02010803020104030203" pitchFamily="2" charset="-79"/>
                <a:cs typeface="Aharoni" panose="02010803020104030203" pitchFamily="2" charset="-79"/>
              </a:rPr>
              <a:t>	The</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only</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bank</a:t>
            </a:r>
            <a:r>
              <a:rPr lang="en-US" sz="1200" spc="60" dirty="0">
                <a:solidFill>
                  <a:schemeClr val="tx1"/>
                </a:solidFill>
                <a:latin typeface="Aharoni" panose="02010803020104030203" pitchFamily="2" charset="-79"/>
                <a:cs typeface="Aharoni" panose="02010803020104030203" pitchFamily="2" charset="-79"/>
              </a:rPr>
              <a:t> support</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55" dirty="0">
                <a:solidFill>
                  <a:schemeClr val="tx1"/>
                </a:solidFill>
                <a:latin typeface="Aharoni" panose="02010803020104030203" pitchFamily="2" charset="-79"/>
                <a:cs typeface="Aharoni" panose="02010803020104030203" pitchFamily="2" charset="-79"/>
              </a:rPr>
              <a:t> the</a:t>
            </a:r>
            <a:r>
              <a:rPr lang="en-US" sz="1200" spc="6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strength</a:t>
            </a:r>
            <a:r>
              <a:rPr lang="en-US" sz="1200" spc="5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6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 </a:t>
            </a:r>
            <a:r>
              <a:rPr lang="en-US" sz="1200" dirty="0">
                <a:solidFill>
                  <a:schemeClr val="tx1"/>
                </a:solidFill>
                <a:latin typeface="Aharoni" panose="02010803020104030203" pitchFamily="2" charset="-79"/>
                <a:cs typeface="Aharoni" panose="02010803020104030203" pitchFamily="2" charset="-79"/>
              </a:rPr>
              <a:t>soil.</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If</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drying,</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ﬂooding,</a:t>
            </a:r>
            <a:r>
              <a:rPr lang="en-US" sz="1200" spc="6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or</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change</a:t>
            </a:r>
            <a:r>
              <a:rPr lang="en-US" sz="1200" spc="55" dirty="0">
                <a:solidFill>
                  <a:schemeClr val="tx1"/>
                </a:solidFill>
                <a:latin typeface="Aharoni" panose="02010803020104030203" pitchFamily="2" charset="-79"/>
                <a:cs typeface="Aharoni" panose="02010803020104030203" pitchFamily="2" charset="-79"/>
              </a:rPr>
              <a:t> </a:t>
            </a:r>
            <a:r>
              <a:rPr lang="en-US" sz="1200" spc="40" dirty="0">
                <a:solidFill>
                  <a:schemeClr val="tx1"/>
                </a:solidFill>
                <a:latin typeface="Aharoni" panose="02010803020104030203" pitchFamily="2" charset="-79"/>
                <a:cs typeface="Aharoni" panose="02010803020104030203" pitchFamily="2" charset="-79"/>
              </a:rPr>
              <a:t>of </a:t>
            </a:r>
            <a:r>
              <a:rPr lang="en-US" sz="1200" dirty="0">
                <a:solidFill>
                  <a:schemeClr val="tx1"/>
                </a:solidFill>
                <a:latin typeface="Aharoni" panose="02010803020104030203" pitchFamily="2" charset="-79"/>
                <a:cs typeface="Aharoni" panose="02010803020104030203" pitchFamily="2" charset="-79"/>
              </a:rPr>
              <a:t>soil</a:t>
            </a:r>
            <a:r>
              <a:rPr lang="en-US" sz="1200" spc="85"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properties</a:t>
            </a:r>
            <a:r>
              <a:rPr lang="en-US" sz="1200" spc="9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weakens</a:t>
            </a:r>
            <a:r>
              <a:rPr lang="en-US" sz="1200" spc="8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9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soil,</a:t>
            </a:r>
            <a:r>
              <a:rPr lang="en-US" sz="1200" spc="8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then</a:t>
            </a:r>
            <a:r>
              <a:rPr lang="en-US" sz="1200" spc="9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sloughing</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9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collapse</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can</a:t>
            </a:r>
            <a:r>
              <a:rPr lang="en-US" sz="1200" spc="9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happen</a:t>
            </a:r>
            <a:r>
              <a:rPr lang="en-US" sz="1200" spc="85"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with </a:t>
            </a:r>
            <a:r>
              <a:rPr lang="en-US" sz="1200" spc="50" dirty="0">
                <a:solidFill>
                  <a:schemeClr val="tx1"/>
                </a:solidFill>
                <a:latin typeface="Aharoni" panose="02010803020104030203" pitchFamily="2" charset="-79"/>
                <a:cs typeface="Aharoni" panose="02010803020104030203" pitchFamily="2" charset="-79"/>
              </a:rPr>
              <a:t>little</a:t>
            </a:r>
            <a:r>
              <a:rPr lang="en-US" sz="1200" spc="-2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or</a:t>
            </a:r>
            <a:r>
              <a:rPr lang="en-US" sz="1200" spc="-2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no</a:t>
            </a:r>
            <a:r>
              <a:rPr lang="en-US" sz="1200" spc="-2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warning.</a:t>
            </a:r>
            <a:endParaRPr lang="en-US" sz="1200" dirty="0">
              <a:solidFill>
                <a:schemeClr val="tx1"/>
              </a:solidFill>
              <a:latin typeface="Aharoni" panose="02010803020104030203" pitchFamily="2" charset="-79"/>
              <a:cs typeface="Aharoni" panose="02010803020104030203" pitchFamily="2" charset="-79"/>
            </a:endParaRPr>
          </a:p>
          <a:p>
            <a:pPr marL="469265" indent="-229235">
              <a:lnSpc>
                <a:spcPct val="100000"/>
              </a:lnSpc>
              <a:spcBef>
                <a:spcPts val="315"/>
              </a:spcBef>
              <a:buChar char="●"/>
              <a:tabLst>
                <a:tab pos="469265" algn="l"/>
                <a:tab pos="469900" algn="l"/>
              </a:tabLst>
            </a:pPr>
            <a:r>
              <a:rPr lang="en-US" sz="1200" dirty="0">
                <a:solidFill>
                  <a:schemeClr val="tx1"/>
                </a:solidFill>
                <a:latin typeface="Aharoni" panose="02010803020104030203" pitchFamily="2" charset="-79"/>
                <a:cs typeface="Aharoni" panose="02010803020104030203" pitchFamily="2" charset="-79"/>
              </a:rPr>
              <a:t>The</a:t>
            </a:r>
            <a:r>
              <a:rPr lang="en-US" sz="1200" spc="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sloped</a:t>
            </a:r>
            <a:r>
              <a:rPr lang="en-US" sz="1200" spc="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banks</a:t>
            </a:r>
            <a:r>
              <a:rPr lang="en-US" sz="1200" spc="3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require</a:t>
            </a:r>
            <a:r>
              <a:rPr lang="en-US" sz="1200" spc="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a:t>
            </a:r>
            <a:r>
              <a:rPr lang="en-US" sz="1200" spc="3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wider</a:t>
            </a:r>
            <a:r>
              <a:rPr lang="en-US" sz="1200" spc="30"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work</a:t>
            </a:r>
            <a:r>
              <a:rPr lang="en-US" sz="1200" spc="3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area.</a:t>
            </a:r>
            <a:endParaRPr lang="en-US" sz="1200" dirty="0">
              <a:solidFill>
                <a:schemeClr val="tx1"/>
              </a:solidFill>
              <a:latin typeface="Aharoni" panose="02010803020104030203" pitchFamily="2" charset="-79"/>
              <a:cs typeface="Aharoni" panose="02010803020104030203" pitchFamily="2" charset="-79"/>
            </a:endParaRPr>
          </a:p>
          <a:p>
            <a:pPr marL="469265" marR="59055" indent="-228600">
              <a:lnSpc>
                <a:spcPct val="120200"/>
              </a:lnSpc>
              <a:buClr>
                <a:srgbClr val="3B3734"/>
              </a:buClr>
              <a:buFont typeface="Arial"/>
              <a:buChar char="●"/>
              <a:tabLst>
                <a:tab pos="512445" algn="l"/>
                <a:tab pos="513080" algn="l"/>
              </a:tabLst>
            </a:pPr>
            <a:r>
              <a:rPr lang="en-US" sz="1200" dirty="0">
                <a:solidFill>
                  <a:schemeClr val="tx1"/>
                </a:solidFill>
                <a:latin typeface="Aharoni" panose="02010803020104030203" pitchFamily="2" charset="-79"/>
                <a:cs typeface="Aharoni" panose="02010803020104030203" pitchFamily="2" charset="-79"/>
              </a:rPr>
              <a:t>	The</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bank</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slopes</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may</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force</a:t>
            </a:r>
            <a:r>
              <a:rPr lang="en-US" sz="1200" spc="6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use</a:t>
            </a:r>
            <a:r>
              <a:rPr lang="en-US" sz="1200" spc="65" dirty="0">
                <a:solidFill>
                  <a:schemeClr val="tx1"/>
                </a:solidFill>
                <a:latin typeface="Aharoni" panose="02010803020104030203" pitchFamily="2" charset="-79"/>
                <a:cs typeface="Aharoni" panose="02010803020104030203" pitchFamily="2" charset="-79"/>
              </a:rPr>
              <a:t> of </a:t>
            </a:r>
            <a:r>
              <a:rPr lang="en-US" sz="1200" dirty="0">
                <a:solidFill>
                  <a:schemeClr val="tx1"/>
                </a:solidFill>
                <a:latin typeface="Aharoni" panose="02010803020104030203" pitchFamily="2" charset="-79"/>
                <a:cs typeface="Aharoni" panose="02010803020104030203" pitchFamily="2" charset="-79"/>
              </a:rPr>
              <a:t>larger</a:t>
            </a:r>
            <a:r>
              <a:rPr lang="en-US" sz="1200" spc="60" dirty="0">
                <a:solidFill>
                  <a:schemeClr val="tx1"/>
                </a:solidFill>
                <a:latin typeface="Aharoni" panose="02010803020104030203" pitchFamily="2" charset="-79"/>
                <a:cs typeface="Aharoni" panose="02010803020104030203" pitchFamily="2" charset="-79"/>
              </a:rPr>
              <a:t> equipment</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because</a:t>
            </a:r>
            <a:r>
              <a:rPr lang="en-US" sz="1200" spc="6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distance</a:t>
            </a:r>
            <a:r>
              <a:rPr lang="en-US" sz="1200" spc="6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to </a:t>
            </a:r>
            <a:r>
              <a:rPr lang="en-US" sz="1200" dirty="0">
                <a:solidFill>
                  <a:schemeClr val="tx1"/>
                </a:solidFill>
                <a:latin typeface="Aharoni" panose="02010803020104030203" pitchFamily="2" charset="-79"/>
                <a:cs typeface="Aharoni" panose="02010803020104030203" pitchFamily="2" charset="-79"/>
              </a:rPr>
              <a:t>reach</a:t>
            </a:r>
            <a:r>
              <a:rPr lang="en-US" sz="1200" spc="65" dirty="0">
                <a:solidFill>
                  <a:schemeClr val="tx1"/>
                </a:solidFill>
                <a:latin typeface="Aharoni" panose="02010803020104030203" pitchFamily="2" charset="-79"/>
                <a:cs typeface="Aharoni" panose="02010803020104030203" pitchFamily="2" charset="-79"/>
              </a:rPr>
              <a:t> into </a:t>
            </a:r>
            <a:r>
              <a:rPr lang="en-US" sz="1200" spc="55" dirty="0">
                <a:solidFill>
                  <a:schemeClr val="tx1"/>
                </a:solidFill>
                <a:latin typeface="Aharoni" panose="02010803020104030203" pitchFamily="2" charset="-79"/>
                <a:cs typeface="Aharoni" panose="02010803020104030203" pitchFamily="2" charset="-79"/>
              </a:rPr>
              <a:t>the</a:t>
            </a:r>
            <a:r>
              <a:rPr lang="en-US" sz="1200" spc="6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trench</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increased</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greater</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volume</a:t>
            </a:r>
            <a:r>
              <a:rPr lang="en-US" sz="1200" spc="65" dirty="0">
                <a:solidFill>
                  <a:schemeClr val="tx1"/>
                </a:solidFill>
                <a:latin typeface="Aharoni" panose="02010803020104030203" pitchFamily="2" charset="-79"/>
                <a:cs typeface="Aharoni" panose="02010803020104030203" pitchFamily="2" charset="-79"/>
              </a:rPr>
              <a:t> of </a:t>
            </a:r>
            <a:r>
              <a:rPr lang="en-US" sz="1200" dirty="0">
                <a:solidFill>
                  <a:schemeClr val="tx1"/>
                </a:solidFill>
                <a:latin typeface="Aharoni" panose="02010803020104030203" pitchFamily="2" charset="-79"/>
                <a:cs typeface="Aharoni" panose="02010803020104030203" pitchFamily="2" charset="-79"/>
              </a:rPr>
              <a:t>soil</a:t>
            </a:r>
            <a:r>
              <a:rPr lang="en-US" sz="1200" spc="6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must</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be</a:t>
            </a:r>
            <a:r>
              <a:rPr lang="en-US" sz="1200" spc="7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excavated </a:t>
            </a:r>
            <a:r>
              <a:rPr lang="en-US" sz="1200" dirty="0">
                <a:solidFill>
                  <a:schemeClr val="tx1"/>
                </a:solidFill>
                <a:latin typeface="Aharoni" panose="02010803020104030203" pitchFamily="2" charset="-79"/>
                <a:cs typeface="Aharoni" panose="02010803020104030203" pitchFamily="2" charset="-79"/>
              </a:rPr>
              <a:t>and</a:t>
            </a:r>
            <a:r>
              <a:rPr lang="en-US" sz="1200" spc="114"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backﬁlled.</a:t>
            </a:r>
            <a:endParaRPr lang="en-US" sz="1200" dirty="0">
              <a:solidFill>
                <a:schemeClr val="tx1"/>
              </a:solidFill>
              <a:latin typeface="Aharoni" panose="02010803020104030203" pitchFamily="2" charset="-79"/>
              <a:cs typeface="Aharoni" panose="02010803020104030203" pitchFamily="2" charset="-79"/>
            </a:endParaRPr>
          </a:p>
          <a:p>
            <a:endParaRPr lang="en-IN" dirty="0"/>
          </a:p>
        </p:txBody>
      </p:sp>
      <p:sp>
        <p:nvSpPr>
          <p:cNvPr id="6" name="TextBox 5">
            <a:extLst>
              <a:ext uri="{FF2B5EF4-FFF2-40B4-BE49-F238E27FC236}">
                <a16:creationId xmlns:a16="http://schemas.microsoft.com/office/drawing/2014/main" id="{BA67A0EE-3B1E-F31F-478D-59F2BA690392}"/>
              </a:ext>
            </a:extLst>
          </p:cNvPr>
          <p:cNvSpPr txBox="1"/>
          <p:nvPr/>
        </p:nvSpPr>
        <p:spPr>
          <a:xfrm>
            <a:off x="0" y="2708386"/>
            <a:ext cx="2364153" cy="307777"/>
          </a:xfrm>
          <a:prstGeom prst="rect">
            <a:avLst/>
          </a:prstGeom>
          <a:noFill/>
        </p:spPr>
        <p:txBody>
          <a:bodyPr wrap="square" rtlCol="0">
            <a:spAutoFit/>
          </a:bodyPr>
          <a:lstStyle/>
          <a:p>
            <a:pPr algn="ctr"/>
            <a:r>
              <a:rPr lang="en-IN" b="1" dirty="0">
                <a:solidFill>
                  <a:srgbClr val="008A3E"/>
                </a:solidFill>
              </a:rPr>
              <a:t>DISADVANTAGES</a:t>
            </a:r>
          </a:p>
        </p:txBody>
      </p:sp>
    </p:spTree>
    <p:extLst>
      <p:ext uri="{BB962C8B-B14F-4D97-AF65-F5344CB8AC3E}">
        <p14:creationId xmlns:p14="http://schemas.microsoft.com/office/powerpoint/2010/main" val="373679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BAB-C6AA-EEFC-9ADD-3F1FA682F25F}"/>
              </a:ext>
            </a:extLst>
          </p:cNvPr>
          <p:cNvSpPr>
            <a:spLocks noGrp="1"/>
          </p:cNvSpPr>
          <p:nvPr>
            <p:ph type="ctrTitle"/>
          </p:nvPr>
        </p:nvSpPr>
        <p:spPr>
          <a:xfrm>
            <a:off x="821267" y="250092"/>
            <a:ext cx="7890933" cy="946200"/>
          </a:xfrm>
        </p:spPr>
        <p:txBody>
          <a:bodyPr/>
          <a:lstStyle/>
          <a:p>
            <a:r>
              <a:rPr lang="en-IN" sz="3200" u="sng" dirty="0">
                <a:latin typeface="Amasis MT Pro Black" panose="020B0604020202020204" pitchFamily="18" charset="0"/>
              </a:rPr>
              <a:t>Construction methods of Basements </a:t>
            </a:r>
          </a:p>
        </p:txBody>
      </p:sp>
      <p:sp>
        <p:nvSpPr>
          <p:cNvPr id="4" name="TextBox 3">
            <a:extLst>
              <a:ext uri="{FF2B5EF4-FFF2-40B4-BE49-F238E27FC236}">
                <a16:creationId xmlns:a16="http://schemas.microsoft.com/office/drawing/2014/main" id="{4B2F7139-EC70-DEE7-1DE0-7B243197F261}"/>
              </a:ext>
            </a:extLst>
          </p:cNvPr>
          <p:cNvSpPr txBox="1"/>
          <p:nvPr/>
        </p:nvSpPr>
        <p:spPr>
          <a:xfrm>
            <a:off x="8305" y="1724385"/>
            <a:ext cx="6329484" cy="3545586"/>
          </a:xfrm>
          <a:prstGeom prst="rect">
            <a:avLst/>
          </a:prstGeom>
          <a:noFill/>
        </p:spPr>
        <p:txBody>
          <a:bodyPr wrap="square" rtlCol="0">
            <a:spAutoFit/>
          </a:bodyPr>
          <a:lstStyle/>
          <a:p>
            <a:pPr marL="12700" marR="5080">
              <a:lnSpc>
                <a:spcPct val="120200"/>
              </a:lnSpc>
              <a:spcBef>
                <a:spcPts val="100"/>
              </a:spcBef>
            </a:pPr>
            <a:r>
              <a:rPr lang="en-IN" sz="1800" b="1" u="sng" dirty="0">
                <a:latin typeface="Aharoni" panose="02010803020104030203" pitchFamily="2" charset="-79"/>
                <a:cs typeface="Aharoni" panose="02010803020104030203" pitchFamily="2" charset="-79"/>
              </a:rPr>
              <a:t>Cut and cover method:- </a:t>
            </a:r>
            <a:r>
              <a:rPr lang="en-US" dirty="0">
                <a:solidFill>
                  <a:schemeClr val="tx1"/>
                </a:solidFill>
                <a:latin typeface="Aharoni" panose="02010803020104030203" pitchFamily="2" charset="-79"/>
                <a:cs typeface="Aharoni" panose="02010803020104030203" pitchFamily="2" charset="-79"/>
              </a:rPr>
              <a:t>This</a:t>
            </a:r>
            <a:r>
              <a:rPr lang="en-US" spc="13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technique</a:t>
            </a:r>
            <a:r>
              <a:rPr lang="en-US" spc="13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is</a:t>
            </a:r>
            <a:r>
              <a:rPr lang="en-US" spc="13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usually</a:t>
            </a:r>
            <a:r>
              <a:rPr lang="en-US" spc="13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employed</a:t>
            </a:r>
            <a:r>
              <a:rPr lang="en-US" spc="135" dirty="0">
                <a:solidFill>
                  <a:schemeClr val="tx1"/>
                </a:solidFill>
                <a:latin typeface="Aharoni" panose="02010803020104030203" pitchFamily="2" charset="-79"/>
                <a:cs typeface="Aharoni" panose="02010803020104030203" pitchFamily="2" charset="-79"/>
              </a:rPr>
              <a:t> </a:t>
            </a:r>
            <a:r>
              <a:rPr lang="en-US" spc="50" dirty="0">
                <a:solidFill>
                  <a:schemeClr val="tx1"/>
                </a:solidFill>
                <a:latin typeface="Aharoni" panose="02010803020104030203" pitchFamily="2" charset="-79"/>
                <a:cs typeface="Aharoni" panose="02010803020104030203" pitchFamily="2" charset="-79"/>
              </a:rPr>
              <a:t>in</a:t>
            </a:r>
            <a:r>
              <a:rPr lang="en-US" spc="13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constrained</a:t>
            </a:r>
            <a:r>
              <a:rPr lang="en-US" spc="13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sites</a:t>
            </a:r>
            <a:r>
              <a:rPr lang="en-US" spc="13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where</a:t>
            </a:r>
            <a:r>
              <a:rPr lang="en-US" spc="13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ground</a:t>
            </a:r>
            <a:r>
              <a:rPr lang="en-US" spc="135" dirty="0">
                <a:solidFill>
                  <a:schemeClr val="tx1"/>
                </a:solidFill>
                <a:latin typeface="Aharoni" panose="02010803020104030203" pitchFamily="2" charset="-79"/>
                <a:cs typeface="Aharoni" panose="02010803020104030203" pitchFamily="2" charset="-79"/>
              </a:rPr>
              <a:t> </a:t>
            </a:r>
            <a:r>
              <a:rPr lang="en-US" spc="45" dirty="0">
                <a:solidFill>
                  <a:schemeClr val="tx1"/>
                </a:solidFill>
                <a:latin typeface="Aharoni" panose="02010803020104030203" pitchFamily="2" charset="-79"/>
                <a:cs typeface="Aharoni" panose="02010803020104030203" pitchFamily="2" charset="-79"/>
              </a:rPr>
              <a:t>movements</a:t>
            </a:r>
            <a:r>
              <a:rPr lang="en-US" spc="135" dirty="0">
                <a:solidFill>
                  <a:schemeClr val="tx1"/>
                </a:solidFill>
                <a:latin typeface="Aharoni" panose="02010803020104030203" pitchFamily="2" charset="-79"/>
                <a:cs typeface="Aharoni" panose="02010803020104030203" pitchFamily="2" charset="-79"/>
              </a:rPr>
              <a:t> </a:t>
            </a:r>
            <a:r>
              <a:rPr lang="en-US" spc="50" dirty="0">
                <a:solidFill>
                  <a:schemeClr val="tx1"/>
                </a:solidFill>
                <a:latin typeface="Aharoni" panose="02010803020104030203" pitchFamily="2" charset="-79"/>
                <a:cs typeface="Aharoni" panose="02010803020104030203" pitchFamily="2" charset="-79"/>
              </a:rPr>
              <a:t>to </a:t>
            </a:r>
            <a:r>
              <a:rPr lang="en-US" spc="55" dirty="0">
                <a:solidFill>
                  <a:schemeClr val="tx1"/>
                </a:solidFill>
                <a:latin typeface="Aharoni" panose="02010803020104030203" pitchFamily="2" charset="-79"/>
                <a:cs typeface="Aharoni" panose="02010803020104030203" pitchFamily="2" charset="-79"/>
              </a:rPr>
              <a:t>the</a:t>
            </a:r>
            <a:r>
              <a:rPr lang="en-US" spc="4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adjacent</a:t>
            </a:r>
            <a:r>
              <a:rPr lang="en-US" spc="50" dirty="0">
                <a:solidFill>
                  <a:schemeClr val="tx1"/>
                </a:solidFill>
                <a:latin typeface="Aharoni" panose="02010803020104030203" pitchFamily="2" charset="-79"/>
                <a:cs typeface="Aharoni" panose="02010803020104030203" pitchFamily="2" charset="-79"/>
              </a:rPr>
              <a:t> surrounding </a:t>
            </a:r>
            <a:r>
              <a:rPr lang="en-US" dirty="0">
                <a:solidFill>
                  <a:schemeClr val="tx1"/>
                </a:solidFill>
                <a:latin typeface="Aharoni" panose="02010803020104030203" pitchFamily="2" charset="-79"/>
                <a:cs typeface="Aharoni" panose="02010803020104030203" pitchFamily="2" charset="-79"/>
              </a:rPr>
              <a:t>have</a:t>
            </a:r>
            <a:r>
              <a:rPr lang="en-US" spc="50" dirty="0">
                <a:solidFill>
                  <a:schemeClr val="tx1"/>
                </a:solidFill>
                <a:latin typeface="Aharoni" panose="02010803020104030203" pitchFamily="2" charset="-79"/>
                <a:cs typeface="Aharoni" panose="02010803020104030203" pitchFamily="2" charset="-79"/>
              </a:rPr>
              <a:t> </a:t>
            </a:r>
            <a:r>
              <a:rPr lang="en-US" spc="75" dirty="0">
                <a:solidFill>
                  <a:schemeClr val="tx1"/>
                </a:solidFill>
                <a:latin typeface="Aharoni" panose="02010803020104030203" pitchFamily="2" charset="-79"/>
                <a:cs typeface="Aharoni" panose="02010803020104030203" pitchFamily="2" charset="-79"/>
              </a:rPr>
              <a:t>to</a:t>
            </a:r>
            <a:r>
              <a:rPr lang="en-US" spc="4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be</a:t>
            </a:r>
            <a:r>
              <a:rPr lang="en-US" spc="5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kept</a:t>
            </a:r>
            <a:r>
              <a:rPr lang="en-US" spc="50" dirty="0">
                <a:solidFill>
                  <a:schemeClr val="tx1"/>
                </a:solidFill>
                <a:latin typeface="Aharoni" panose="02010803020104030203" pitchFamily="2" charset="-79"/>
                <a:cs typeface="Aharoni" panose="02010803020104030203" pitchFamily="2" charset="-79"/>
              </a:rPr>
              <a:t> </a:t>
            </a:r>
            <a:r>
              <a:rPr lang="en-US" spc="75" dirty="0">
                <a:solidFill>
                  <a:schemeClr val="tx1"/>
                </a:solidFill>
                <a:latin typeface="Aharoni" panose="02010803020104030203" pitchFamily="2" charset="-79"/>
                <a:cs typeface="Aharoni" panose="02010803020104030203" pitchFamily="2" charset="-79"/>
              </a:rPr>
              <a:t>to</a:t>
            </a:r>
            <a:r>
              <a:rPr lang="en-US" spc="50"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the</a:t>
            </a:r>
            <a:r>
              <a:rPr lang="en-US" spc="4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minimum.</a:t>
            </a:r>
            <a:r>
              <a:rPr lang="en-US" dirty="0">
                <a:solidFill>
                  <a:schemeClr val="tx1"/>
                </a:solidFill>
                <a:latin typeface="Aharoni" panose="02010803020104030203" pitchFamily="2" charset="-79"/>
                <a:cs typeface="Aharoni" panose="02010803020104030203" pitchFamily="2" charset="-79"/>
              </a:rPr>
              <a:t> Retaining</a:t>
            </a:r>
            <a:r>
              <a:rPr lang="en-US" spc="7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walls</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are</a:t>
            </a:r>
            <a:r>
              <a:rPr lang="en-US" spc="7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required</a:t>
            </a:r>
            <a:r>
              <a:rPr lang="en-US" spc="75" dirty="0">
                <a:solidFill>
                  <a:schemeClr val="tx1"/>
                </a:solidFill>
                <a:latin typeface="Aharoni" panose="02010803020104030203" pitchFamily="2" charset="-79"/>
                <a:cs typeface="Aharoni" panose="02010803020104030203" pitchFamily="2" charset="-79"/>
              </a:rPr>
              <a:t> to </a:t>
            </a:r>
            <a:r>
              <a:rPr lang="en-US" spc="60" dirty="0">
                <a:solidFill>
                  <a:schemeClr val="tx1"/>
                </a:solidFill>
                <a:latin typeface="Aharoni" panose="02010803020104030203" pitchFamily="2" charset="-79"/>
                <a:cs typeface="Aharoni" panose="02010803020104030203" pitchFamily="2" charset="-79"/>
              </a:rPr>
              <a:t>support</a:t>
            </a:r>
            <a:r>
              <a:rPr lang="en-US" spc="7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the</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excavation</a:t>
            </a:r>
            <a:r>
              <a:rPr lang="en-US" spc="70"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with</a:t>
            </a:r>
            <a:r>
              <a:rPr lang="en-US" spc="7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the</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provision</a:t>
            </a:r>
            <a:r>
              <a:rPr lang="en-US" spc="75"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of</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bracing</a:t>
            </a:r>
            <a:r>
              <a:rPr lang="en-US" spc="75" dirty="0">
                <a:solidFill>
                  <a:schemeClr val="tx1"/>
                </a:solidFill>
                <a:latin typeface="Aharoni" panose="02010803020104030203" pitchFamily="2" charset="-79"/>
                <a:cs typeface="Aharoni" panose="02010803020104030203" pitchFamily="2" charset="-79"/>
              </a:rPr>
              <a:t> </a:t>
            </a:r>
            <a:r>
              <a:rPr lang="en-US" spc="-25" dirty="0">
                <a:solidFill>
                  <a:schemeClr val="tx1"/>
                </a:solidFill>
                <a:latin typeface="Aharoni" panose="02010803020104030203" pitchFamily="2" charset="-79"/>
                <a:cs typeface="Aharoni" panose="02010803020104030203" pitchFamily="2" charset="-79"/>
              </a:rPr>
              <a:t>as </a:t>
            </a:r>
            <a:r>
              <a:rPr lang="en-US" spc="55" dirty="0">
                <a:solidFill>
                  <a:schemeClr val="tx1"/>
                </a:solidFill>
                <a:latin typeface="Aharoni" panose="02010803020104030203" pitchFamily="2" charset="-79"/>
                <a:cs typeface="Aharoni" panose="02010803020104030203" pitchFamily="2" charset="-79"/>
              </a:rPr>
              <a:t>the</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excavation</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proceeds</a:t>
            </a:r>
            <a:r>
              <a:rPr lang="en-US" spc="110" dirty="0">
                <a:solidFill>
                  <a:schemeClr val="tx1"/>
                </a:solidFill>
                <a:latin typeface="Aharoni" panose="02010803020104030203" pitchFamily="2" charset="-79"/>
                <a:cs typeface="Aharoni" panose="02010803020104030203" pitchFamily="2" charset="-79"/>
              </a:rPr>
              <a:t> </a:t>
            </a:r>
            <a:r>
              <a:rPr lang="en-US" spc="60" dirty="0">
                <a:solidFill>
                  <a:schemeClr val="tx1"/>
                </a:solidFill>
                <a:latin typeface="Aharoni" panose="02010803020104030203" pitchFamily="2" charset="-79"/>
                <a:cs typeface="Aharoni" panose="02010803020104030203" pitchFamily="2" charset="-79"/>
              </a:rPr>
              <a:t>downward</a:t>
            </a:r>
            <a:r>
              <a:rPr lang="en-US" spc="105" dirty="0">
                <a:solidFill>
                  <a:schemeClr val="tx1"/>
                </a:solidFill>
                <a:latin typeface="Aharoni" panose="02010803020104030203" pitchFamily="2" charset="-79"/>
                <a:cs typeface="Aharoni" panose="02010803020104030203" pitchFamily="2" charset="-79"/>
              </a:rPr>
              <a:t> </a:t>
            </a:r>
            <a:r>
              <a:rPr lang="en-US" spc="60" dirty="0">
                <a:solidFill>
                  <a:schemeClr val="tx1"/>
                </a:solidFill>
                <a:latin typeface="Aharoni" panose="02010803020104030203" pitchFamily="2" charset="-79"/>
                <a:cs typeface="Aharoni" panose="02010803020104030203" pitchFamily="2" charset="-79"/>
              </a:rPr>
              <a:t>until</a:t>
            </a:r>
            <a:r>
              <a:rPr lang="en-US" spc="110"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the</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deepest</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basement</a:t>
            </a:r>
            <a:r>
              <a:rPr lang="en-US" spc="11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level.</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The</a:t>
            </a:r>
            <a:r>
              <a:rPr lang="en-US" spc="11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basement</a:t>
            </a:r>
            <a:r>
              <a:rPr lang="en-US" spc="105" dirty="0">
                <a:solidFill>
                  <a:schemeClr val="tx1"/>
                </a:solidFill>
                <a:latin typeface="Aharoni" panose="02010803020104030203" pitchFamily="2" charset="-79"/>
                <a:cs typeface="Aharoni" panose="02010803020104030203" pitchFamily="2" charset="-79"/>
              </a:rPr>
              <a:t> </a:t>
            </a:r>
            <a:r>
              <a:rPr lang="en-US" spc="-25" dirty="0">
                <a:solidFill>
                  <a:schemeClr val="tx1"/>
                </a:solidFill>
                <a:latin typeface="Aharoni" panose="02010803020104030203" pitchFamily="2" charset="-79"/>
                <a:cs typeface="Aharoni" panose="02010803020104030203" pitchFamily="2" charset="-79"/>
              </a:rPr>
              <a:t>is </a:t>
            </a:r>
            <a:r>
              <a:rPr lang="en-US" spc="60" dirty="0">
                <a:solidFill>
                  <a:schemeClr val="tx1"/>
                </a:solidFill>
                <a:latin typeface="Aharoni" panose="02010803020104030203" pitchFamily="2" charset="-79"/>
                <a:cs typeface="Aharoni" panose="02010803020104030203" pitchFamily="2" charset="-79"/>
              </a:rPr>
              <a:t>then</a:t>
            </a:r>
            <a:r>
              <a:rPr lang="en-US" spc="10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constructed</a:t>
            </a:r>
            <a:r>
              <a:rPr lang="en-US" spc="100" dirty="0">
                <a:solidFill>
                  <a:schemeClr val="tx1"/>
                </a:solidFill>
                <a:latin typeface="Aharoni" panose="02010803020104030203" pitchFamily="2" charset="-79"/>
                <a:cs typeface="Aharoni" panose="02010803020104030203" pitchFamily="2" charset="-79"/>
              </a:rPr>
              <a:t> </a:t>
            </a:r>
            <a:r>
              <a:rPr lang="en-US" spc="50" dirty="0">
                <a:solidFill>
                  <a:schemeClr val="tx1"/>
                </a:solidFill>
                <a:latin typeface="Aharoni" panose="02010803020104030203" pitchFamily="2" charset="-79"/>
                <a:cs typeface="Aharoni" panose="02010803020104030203" pitchFamily="2" charset="-79"/>
              </a:rPr>
              <a:t>in</a:t>
            </a:r>
            <a:r>
              <a:rPr lang="en-US" spc="10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the</a:t>
            </a:r>
            <a:r>
              <a:rPr lang="en-US" spc="10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conventional</a:t>
            </a:r>
            <a:r>
              <a:rPr lang="en-US" spc="10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way,</a:t>
            </a:r>
            <a:r>
              <a:rPr lang="en-US" spc="105" dirty="0">
                <a:solidFill>
                  <a:schemeClr val="tx1"/>
                </a:solidFill>
                <a:latin typeface="Aharoni" panose="02010803020104030203" pitchFamily="2" charset="-79"/>
                <a:cs typeface="Aharoni" panose="02010803020104030203" pitchFamily="2" charset="-79"/>
              </a:rPr>
              <a:t> </a:t>
            </a:r>
            <a:r>
              <a:rPr lang="en-US" spc="80" dirty="0">
                <a:solidFill>
                  <a:schemeClr val="tx1"/>
                </a:solidFill>
                <a:latin typeface="Aharoni" panose="02010803020104030203" pitchFamily="2" charset="-79"/>
                <a:cs typeface="Aharoni" panose="02010803020104030203" pitchFamily="2" charset="-79"/>
              </a:rPr>
              <a:t>bottom</a:t>
            </a:r>
            <a:r>
              <a:rPr lang="en-US" spc="100" dirty="0">
                <a:solidFill>
                  <a:schemeClr val="tx1"/>
                </a:solidFill>
                <a:latin typeface="Aharoni" panose="02010803020104030203" pitchFamily="2" charset="-79"/>
                <a:cs typeface="Aharoni" panose="02010803020104030203" pitchFamily="2" charset="-79"/>
              </a:rPr>
              <a:t> </a:t>
            </a:r>
            <a:r>
              <a:rPr lang="en-US" spc="45" dirty="0">
                <a:solidFill>
                  <a:schemeClr val="tx1"/>
                </a:solidFill>
                <a:latin typeface="Aharoni" panose="02010803020104030203" pitchFamily="2" charset="-79"/>
                <a:cs typeface="Aharoni" panose="02010803020104030203" pitchFamily="2" charset="-79"/>
              </a:rPr>
              <a:t>upwards</a:t>
            </a:r>
            <a:r>
              <a:rPr lang="en-US" spc="100" dirty="0">
                <a:solidFill>
                  <a:schemeClr val="tx1"/>
                </a:solidFill>
                <a:latin typeface="Aharoni" panose="02010803020104030203" pitchFamily="2" charset="-79"/>
                <a:cs typeface="Aharoni" panose="02010803020104030203" pitchFamily="2" charset="-79"/>
              </a:rPr>
              <a:t> </a:t>
            </a:r>
            <a:r>
              <a:rPr lang="en-US" spc="50" dirty="0">
                <a:solidFill>
                  <a:schemeClr val="tx1"/>
                </a:solidFill>
                <a:latin typeface="Aharoni" panose="02010803020104030203" pitchFamily="2" charset="-79"/>
                <a:cs typeface="Aharoni" panose="02010803020104030203" pitchFamily="2" charset="-79"/>
              </a:rPr>
              <a:t>in</a:t>
            </a:r>
            <a:r>
              <a:rPr lang="en-US" spc="10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sequence</a:t>
            </a:r>
            <a:r>
              <a:rPr lang="en-US" spc="100"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with</a:t>
            </a:r>
            <a:r>
              <a:rPr lang="en-US" spc="10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removal</a:t>
            </a:r>
            <a:r>
              <a:rPr lang="en-US" spc="105" dirty="0">
                <a:solidFill>
                  <a:schemeClr val="tx1"/>
                </a:solidFill>
                <a:latin typeface="Aharoni" panose="02010803020104030203" pitchFamily="2" charset="-79"/>
                <a:cs typeface="Aharoni" panose="02010803020104030203" pitchFamily="2" charset="-79"/>
              </a:rPr>
              <a:t> </a:t>
            </a:r>
            <a:r>
              <a:rPr lang="en-US" spc="40" dirty="0">
                <a:solidFill>
                  <a:schemeClr val="tx1"/>
                </a:solidFill>
                <a:latin typeface="Aharoni" panose="02010803020104030203" pitchFamily="2" charset="-79"/>
                <a:cs typeface="Aharoni" panose="02010803020104030203" pitchFamily="2" charset="-79"/>
              </a:rPr>
              <a:t>of </a:t>
            </a:r>
            <a:r>
              <a:rPr lang="en-US" spc="55" dirty="0">
                <a:solidFill>
                  <a:schemeClr val="tx1"/>
                </a:solidFill>
                <a:latin typeface="Aharoni" panose="02010803020104030203" pitchFamily="2" charset="-79"/>
                <a:cs typeface="Aharoni" panose="02010803020104030203" pitchFamily="2" charset="-79"/>
              </a:rPr>
              <a:t>the</a:t>
            </a:r>
            <a:r>
              <a:rPr lang="en-US" spc="8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temporary</a:t>
            </a:r>
            <a:r>
              <a:rPr lang="en-US" spc="9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struts</a:t>
            </a:r>
            <a:r>
              <a:rPr lang="en-US" spc="90" dirty="0">
                <a:solidFill>
                  <a:schemeClr val="tx1"/>
                </a:solidFill>
                <a:latin typeface="Aharoni" panose="02010803020104030203" pitchFamily="2" charset="-79"/>
                <a:cs typeface="Aharoni" panose="02010803020104030203" pitchFamily="2" charset="-79"/>
              </a:rPr>
              <a:t> </a:t>
            </a:r>
            <a:r>
              <a:rPr lang="en-US" spc="-50" dirty="0">
                <a:solidFill>
                  <a:schemeClr val="tx1"/>
                </a:solidFill>
                <a:latin typeface="Aharoni" panose="02010803020104030203" pitchFamily="2" charset="-79"/>
                <a:cs typeface="Aharoni" panose="02010803020104030203" pitchFamily="2" charset="-79"/>
              </a:rPr>
              <a:t>.</a:t>
            </a:r>
            <a:endParaRPr lang="en-US" dirty="0">
              <a:solidFill>
                <a:schemeClr val="tx1"/>
              </a:solidFill>
              <a:latin typeface="Aharoni" panose="02010803020104030203" pitchFamily="2" charset="-79"/>
              <a:cs typeface="Aharoni" panose="02010803020104030203" pitchFamily="2" charset="-79"/>
            </a:endParaRPr>
          </a:p>
          <a:p>
            <a:pPr marL="412115" marR="415290" indent="-171450">
              <a:lnSpc>
                <a:spcPct val="120200"/>
              </a:lnSpc>
              <a:spcBef>
                <a:spcPts val="600"/>
              </a:spcBef>
              <a:buFont typeface="Arial" panose="020B0604020202020204" pitchFamily="34" charset="0"/>
              <a:buChar char="•"/>
              <a:tabLst>
                <a:tab pos="469265" algn="l"/>
                <a:tab pos="469900" algn="l"/>
              </a:tabLst>
            </a:pPr>
            <a:r>
              <a:rPr lang="en-US" dirty="0">
                <a:solidFill>
                  <a:schemeClr val="tx1"/>
                </a:solidFill>
                <a:latin typeface="Aharoni" panose="02010803020104030203" pitchFamily="2" charset="-79"/>
                <a:cs typeface="Aharoni" panose="02010803020104030203" pitchFamily="2" charset="-79"/>
              </a:rPr>
              <a:t>The</a:t>
            </a:r>
            <a:r>
              <a:rPr lang="en-US" spc="60"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main</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disadvantages</a:t>
            </a:r>
            <a:r>
              <a:rPr lang="en-US" spc="60"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of</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cut</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and</a:t>
            </a:r>
            <a:r>
              <a:rPr lang="en-US" spc="6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cover</a:t>
            </a:r>
            <a:r>
              <a:rPr lang="en-US" spc="60"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tunnel</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are</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its</a:t>
            </a:r>
            <a:r>
              <a:rPr lang="en-US" spc="60" dirty="0">
                <a:solidFill>
                  <a:schemeClr val="tx1"/>
                </a:solidFill>
                <a:latin typeface="Aharoni" panose="02010803020104030203" pitchFamily="2" charset="-79"/>
                <a:cs typeface="Aharoni" panose="02010803020104030203" pitchFamily="2" charset="-79"/>
              </a:rPr>
              <a:t> </a:t>
            </a:r>
            <a:r>
              <a:rPr lang="en-US" spc="45" dirty="0">
                <a:solidFill>
                  <a:schemeClr val="tx1"/>
                </a:solidFill>
                <a:latin typeface="Aharoni" panose="02010803020104030203" pitchFamily="2" charset="-79"/>
                <a:cs typeface="Aharoni" panose="02010803020104030203" pitchFamily="2" charset="-79"/>
              </a:rPr>
              <a:t>disruptive</a:t>
            </a:r>
            <a:r>
              <a:rPr lang="en-US" spc="6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eﬀects</a:t>
            </a:r>
            <a:r>
              <a:rPr lang="en-US" spc="60" dirty="0">
                <a:solidFill>
                  <a:schemeClr val="tx1"/>
                </a:solidFill>
                <a:latin typeface="Aharoni" panose="02010803020104030203" pitchFamily="2" charset="-79"/>
                <a:cs typeface="Aharoni" panose="02010803020104030203" pitchFamily="2" charset="-79"/>
              </a:rPr>
              <a:t> </a:t>
            </a:r>
            <a:r>
              <a:rPr lang="en-US" spc="25" dirty="0">
                <a:solidFill>
                  <a:schemeClr val="tx1"/>
                </a:solidFill>
                <a:latin typeface="Aharoni" panose="02010803020104030203" pitchFamily="2" charset="-79"/>
                <a:cs typeface="Aharoni" panose="02010803020104030203" pitchFamily="2" charset="-79"/>
              </a:rPr>
              <a:t>in </a:t>
            </a:r>
            <a:r>
              <a:rPr lang="en-US" dirty="0">
                <a:solidFill>
                  <a:schemeClr val="tx1"/>
                </a:solidFill>
                <a:latin typeface="Aharoni" panose="02010803020104030203" pitchFamily="2" charset="-79"/>
                <a:cs typeface="Aharoni" panose="02010803020104030203" pitchFamily="2" charset="-79"/>
              </a:rPr>
              <a:t>congested</a:t>
            </a:r>
            <a:r>
              <a:rPr lang="en-US" spc="90" dirty="0">
                <a:solidFill>
                  <a:schemeClr val="tx1"/>
                </a:solidFill>
                <a:latin typeface="Aharoni" panose="02010803020104030203" pitchFamily="2" charset="-79"/>
                <a:cs typeface="Aharoni" panose="02010803020104030203" pitchFamily="2" charset="-79"/>
              </a:rPr>
              <a:t> </a:t>
            </a:r>
            <a:r>
              <a:rPr lang="en-US" spc="60" dirty="0">
                <a:solidFill>
                  <a:schemeClr val="tx1"/>
                </a:solidFill>
                <a:latin typeface="Aharoni" panose="02010803020104030203" pitchFamily="2" charset="-79"/>
                <a:cs typeface="Aharoni" panose="02010803020104030203" pitchFamily="2" charset="-79"/>
              </a:rPr>
              <a:t>urban</a:t>
            </a:r>
            <a:r>
              <a:rPr lang="en-US" spc="90" dirty="0">
                <a:solidFill>
                  <a:schemeClr val="tx1"/>
                </a:solidFill>
                <a:latin typeface="Aharoni" panose="02010803020104030203" pitchFamily="2" charset="-79"/>
                <a:cs typeface="Aharoni" panose="02010803020104030203" pitchFamily="2" charset="-79"/>
              </a:rPr>
              <a:t> </a:t>
            </a:r>
            <a:r>
              <a:rPr lang="en-US" spc="-10" dirty="0">
                <a:solidFill>
                  <a:schemeClr val="tx1"/>
                </a:solidFill>
                <a:latin typeface="Aharoni" panose="02010803020104030203" pitchFamily="2" charset="-79"/>
                <a:cs typeface="Aharoni" panose="02010803020104030203" pitchFamily="2" charset="-79"/>
              </a:rPr>
              <a:t>environments.</a:t>
            </a:r>
            <a:endParaRPr lang="en-US" dirty="0">
              <a:solidFill>
                <a:schemeClr val="tx1"/>
              </a:solidFill>
              <a:latin typeface="Aharoni" panose="02010803020104030203" pitchFamily="2" charset="-79"/>
              <a:cs typeface="Aharoni" panose="02010803020104030203" pitchFamily="2" charset="-79"/>
            </a:endParaRPr>
          </a:p>
          <a:p>
            <a:pPr marL="411480" indent="-171450">
              <a:lnSpc>
                <a:spcPct val="100000"/>
              </a:lnSpc>
              <a:spcBef>
                <a:spcPts val="315"/>
              </a:spcBef>
              <a:buFont typeface="Arial" panose="020B0604020202020204" pitchFamily="34" charset="0"/>
              <a:buChar char="•"/>
              <a:tabLst>
                <a:tab pos="512445" algn="l"/>
                <a:tab pos="513080" algn="l"/>
              </a:tabLst>
            </a:pPr>
            <a:r>
              <a:rPr lang="en-US" dirty="0">
                <a:solidFill>
                  <a:schemeClr val="tx1"/>
                </a:solidFill>
                <a:latin typeface="Aharoni" panose="02010803020104030203" pitchFamily="2" charset="-79"/>
                <a:cs typeface="Aharoni" panose="02010803020104030203" pitchFamily="2" charset="-79"/>
              </a:rPr>
              <a:t>Cost</a:t>
            </a:r>
            <a:r>
              <a:rPr lang="en-US" spc="75"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of</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cut</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and</a:t>
            </a:r>
            <a:r>
              <a:rPr lang="en-US" spc="8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cover</a:t>
            </a:r>
            <a:r>
              <a:rPr lang="en-US" spc="75" dirty="0">
                <a:solidFill>
                  <a:schemeClr val="tx1"/>
                </a:solidFill>
                <a:latin typeface="Aharoni" panose="02010803020104030203" pitchFamily="2" charset="-79"/>
                <a:cs typeface="Aharoni" panose="02010803020104030203" pitchFamily="2" charset="-79"/>
              </a:rPr>
              <a:t> </a:t>
            </a:r>
            <a:r>
              <a:rPr lang="en-US" spc="45" dirty="0">
                <a:solidFill>
                  <a:schemeClr val="tx1"/>
                </a:solidFill>
                <a:latin typeface="Aharoni" panose="02010803020104030203" pitchFamily="2" charset="-79"/>
                <a:cs typeface="Aharoni" panose="02010803020104030203" pitchFamily="2" charset="-79"/>
              </a:rPr>
              <a:t>construction</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increases</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sharply</a:t>
            </a:r>
            <a:r>
              <a:rPr lang="en-US" spc="80"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with</a:t>
            </a:r>
            <a:r>
              <a:rPr lang="en-US" spc="7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increased</a:t>
            </a:r>
            <a:r>
              <a:rPr lang="en-US" spc="75" dirty="0">
                <a:solidFill>
                  <a:schemeClr val="tx1"/>
                </a:solidFill>
                <a:latin typeface="Aharoni" panose="02010803020104030203" pitchFamily="2" charset="-79"/>
                <a:cs typeface="Aharoni" panose="02010803020104030203" pitchFamily="2" charset="-79"/>
              </a:rPr>
              <a:t> </a:t>
            </a:r>
            <a:r>
              <a:rPr lang="en-US" spc="-10" dirty="0">
                <a:solidFill>
                  <a:schemeClr val="tx1"/>
                </a:solidFill>
                <a:latin typeface="Aharoni" panose="02010803020104030203" pitchFamily="2" charset="-79"/>
                <a:cs typeface="Aharoni" panose="02010803020104030203" pitchFamily="2" charset="-79"/>
              </a:rPr>
              <a:t>depth.</a:t>
            </a:r>
            <a:endParaRPr lang="en-US" dirty="0">
              <a:solidFill>
                <a:schemeClr val="tx1"/>
              </a:solidFill>
              <a:latin typeface="Aharoni" panose="02010803020104030203" pitchFamily="2" charset="-79"/>
              <a:cs typeface="Aharoni" panose="02010803020104030203" pitchFamily="2" charset="-79"/>
            </a:endParaRPr>
          </a:p>
          <a:p>
            <a:pPr marL="412115" marR="318770" indent="-171450">
              <a:lnSpc>
                <a:spcPct val="120200"/>
              </a:lnSpc>
              <a:buFont typeface="Arial" panose="020B0604020202020204" pitchFamily="34" charset="0"/>
              <a:buChar char="•"/>
              <a:tabLst>
                <a:tab pos="469265" algn="l"/>
                <a:tab pos="469900" algn="l"/>
              </a:tabLst>
            </a:pPr>
            <a:r>
              <a:rPr lang="en-US" dirty="0">
                <a:solidFill>
                  <a:schemeClr val="tx1"/>
                </a:solidFill>
                <a:latin typeface="Aharoni" panose="02010803020104030203" pitchFamily="2" charset="-79"/>
                <a:cs typeface="Aharoni" panose="02010803020104030203" pitchFamily="2" charset="-79"/>
              </a:rPr>
              <a:t>Tunnel</a:t>
            </a:r>
            <a:r>
              <a:rPr lang="en-US" spc="6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driving</a:t>
            </a:r>
            <a:r>
              <a:rPr lang="en-US" spc="6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costs</a:t>
            </a:r>
            <a:r>
              <a:rPr lang="en-US" spc="6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are</a:t>
            </a:r>
            <a:r>
              <a:rPr lang="en-US" spc="7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usually</a:t>
            </a:r>
            <a:r>
              <a:rPr lang="en-US" spc="65"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higher</a:t>
            </a:r>
            <a:r>
              <a:rPr lang="en-US" spc="65" dirty="0">
                <a:solidFill>
                  <a:schemeClr val="tx1"/>
                </a:solidFill>
                <a:latin typeface="Aharoni" panose="02010803020104030203" pitchFamily="2" charset="-79"/>
                <a:cs typeface="Aharoni" panose="02010803020104030203" pitchFamily="2" charset="-79"/>
              </a:rPr>
              <a:t> </a:t>
            </a:r>
            <a:r>
              <a:rPr lang="en-US" spc="55" dirty="0">
                <a:solidFill>
                  <a:schemeClr val="tx1"/>
                </a:solidFill>
                <a:latin typeface="Aharoni" panose="02010803020104030203" pitchFamily="2" charset="-79"/>
                <a:cs typeface="Aharoni" panose="02010803020104030203" pitchFamily="2" charset="-79"/>
              </a:rPr>
              <a:t>per</a:t>
            </a:r>
            <a:r>
              <a:rPr lang="en-US" spc="70" dirty="0">
                <a:solidFill>
                  <a:schemeClr val="tx1"/>
                </a:solidFill>
                <a:latin typeface="Aharoni" panose="02010803020104030203" pitchFamily="2" charset="-79"/>
                <a:cs typeface="Aharoni" panose="02010803020104030203" pitchFamily="2" charset="-79"/>
              </a:rPr>
              <a:t> </a:t>
            </a:r>
            <a:r>
              <a:rPr lang="en-US" spc="60" dirty="0">
                <a:solidFill>
                  <a:schemeClr val="tx1"/>
                </a:solidFill>
                <a:latin typeface="Aharoni" panose="02010803020104030203" pitchFamily="2" charset="-79"/>
                <a:cs typeface="Aharoni" panose="02010803020104030203" pitchFamily="2" charset="-79"/>
              </a:rPr>
              <a:t>meter</a:t>
            </a:r>
            <a:r>
              <a:rPr lang="en-US" spc="65" dirty="0">
                <a:solidFill>
                  <a:schemeClr val="tx1"/>
                </a:solidFill>
                <a:latin typeface="Aharoni" panose="02010803020104030203" pitchFamily="2" charset="-79"/>
                <a:cs typeface="Aharoni" panose="02010803020104030203" pitchFamily="2" charset="-79"/>
              </a:rPr>
              <a:t> of </a:t>
            </a:r>
            <a:r>
              <a:rPr lang="en-US" spc="55" dirty="0">
                <a:solidFill>
                  <a:schemeClr val="tx1"/>
                </a:solidFill>
                <a:latin typeface="Aharoni" panose="02010803020104030203" pitchFamily="2" charset="-79"/>
                <a:cs typeface="Aharoni" panose="02010803020104030203" pitchFamily="2" charset="-79"/>
              </a:rPr>
              <a:t>tunnel</a:t>
            </a:r>
            <a:r>
              <a:rPr lang="en-US" spc="70" dirty="0">
                <a:solidFill>
                  <a:schemeClr val="tx1"/>
                </a:solidFill>
                <a:latin typeface="Aharoni" panose="02010803020104030203" pitchFamily="2" charset="-79"/>
                <a:cs typeface="Aharoni" panose="02010803020104030203" pitchFamily="2" charset="-79"/>
              </a:rPr>
              <a:t> </a:t>
            </a:r>
            <a:r>
              <a:rPr lang="en-US" spc="65" dirty="0">
                <a:solidFill>
                  <a:schemeClr val="tx1"/>
                </a:solidFill>
                <a:latin typeface="Aharoni" panose="02010803020104030203" pitchFamily="2" charset="-79"/>
                <a:cs typeface="Aharoni" panose="02010803020104030203" pitchFamily="2" charset="-79"/>
              </a:rPr>
              <a:t>that </a:t>
            </a:r>
            <a:r>
              <a:rPr lang="en-US" dirty="0">
                <a:solidFill>
                  <a:schemeClr val="tx1"/>
                </a:solidFill>
                <a:latin typeface="Aharoni" panose="02010803020104030203" pitchFamily="2" charset="-79"/>
                <a:cs typeface="Aharoni" panose="02010803020104030203" pitchFamily="2" charset="-79"/>
              </a:rPr>
              <a:t>costs</a:t>
            </a:r>
            <a:r>
              <a:rPr lang="en-US" spc="65" dirty="0">
                <a:solidFill>
                  <a:schemeClr val="tx1"/>
                </a:solidFill>
                <a:latin typeface="Aharoni" panose="02010803020104030203" pitchFamily="2" charset="-79"/>
                <a:cs typeface="Aharoni" panose="02010803020104030203" pitchFamily="2" charset="-79"/>
              </a:rPr>
              <a:t> </a:t>
            </a:r>
            <a:r>
              <a:rPr lang="en-US" spc="60" dirty="0">
                <a:solidFill>
                  <a:schemeClr val="tx1"/>
                </a:solidFill>
                <a:latin typeface="Aharoni" panose="02010803020104030203" pitchFamily="2" charset="-79"/>
                <a:cs typeface="Aharoni" panose="02010803020104030203" pitchFamily="2" charset="-79"/>
              </a:rPr>
              <a:t>than</a:t>
            </a:r>
            <a:r>
              <a:rPr lang="en-US" spc="70" dirty="0">
                <a:solidFill>
                  <a:schemeClr val="tx1"/>
                </a:solidFill>
                <a:latin typeface="Aharoni" panose="02010803020104030203" pitchFamily="2" charset="-79"/>
                <a:cs typeface="Aharoni" panose="02010803020104030203" pitchFamily="2" charset="-79"/>
              </a:rPr>
              <a:t> </a:t>
            </a:r>
            <a:r>
              <a:rPr lang="en-US" spc="30" dirty="0">
                <a:solidFill>
                  <a:schemeClr val="tx1"/>
                </a:solidFill>
                <a:latin typeface="Aharoni" panose="02010803020104030203" pitchFamily="2" charset="-79"/>
                <a:cs typeface="Aharoni" panose="02010803020104030203" pitchFamily="2" charset="-79"/>
              </a:rPr>
              <a:t>the </a:t>
            </a:r>
            <a:r>
              <a:rPr lang="en-US" dirty="0">
                <a:solidFill>
                  <a:schemeClr val="tx1"/>
                </a:solidFill>
                <a:latin typeface="Aharoni" panose="02010803020104030203" pitchFamily="2" charset="-79"/>
                <a:cs typeface="Aharoni" panose="02010803020104030203" pitchFamily="2" charset="-79"/>
              </a:rPr>
              <a:t>average</a:t>
            </a:r>
            <a:r>
              <a:rPr lang="en-US" spc="12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shallow</a:t>
            </a:r>
            <a:r>
              <a:rPr lang="en-US" spc="12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cut</a:t>
            </a:r>
            <a:r>
              <a:rPr lang="en-US" spc="12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and</a:t>
            </a:r>
            <a:r>
              <a:rPr lang="en-US" spc="120" dirty="0">
                <a:solidFill>
                  <a:schemeClr val="tx1"/>
                </a:solidFill>
                <a:latin typeface="Aharoni" panose="02010803020104030203" pitchFamily="2" charset="-79"/>
                <a:cs typeface="Aharoni" panose="02010803020104030203" pitchFamily="2" charset="-79"/>
              </a:rPr>
              <a:t> </a:t>
            </a:r>
            <a:r>
              <a:rPr lang="en-US" dirty="0">
                <a:solidFill>
                  <a:schemeClr val="tx1"/>
                </a:solidFill>
                <a:latin typeface="Aharoni" panose="02010803020104030203" pitchFamily="2" charset="-79"/>
                <a:cs typeface="Aharoni" panose="02010803020104030203" pitchFamily="2" charset="-79"/>
              </a:rPr>
              <a:t>cover</a:t>
            </a:r>
            <a:r>
              <a:rPr lang="en-US" spc="120" dirty="0">
                <a:solidFill>
                  <a:schemeClr val="tx1"/>
                </a:solidFill>
                <a:latin typeface="Aharoni" panose="02010803020104030203" pitchFamily="2" charset="-79"/>
                <a:cs typeface="Aharoni" panose="02010803020104030203" pitchFamily="2" charset="-79"/>
              </a:rPr>
              <a:t> </a:t>
            </a:r>
            <a:r>
              <a:rPr lang="en-US" spc="35" dirty="0">
                <a:solidFill>
                  <a:schemeClr val="tx1"/>
                </a:solidFill>
                <a:latin typeface="Aharoni" panose="02010803020104030203" pitchFamily="2" charset="-79"/>
                <a:cs typeface="Aharoni" panose="02010803020104030203" pitchFamily="2" charset="-79"/>
              </a:rPr>
              <a:t>tunnel</a:t>
            </a:r>
            <a:endParaRPr lang="en-US" dirty="0">
              <a:solidFill>
                <a:schemeClr val="tx1"/>
              </a:solidFill>
              <a:latin typeface="Aharoni" panose="02010803020104030203" pitchFamily="2" charset="-79"/>
              <a:cs typeface="Aharoni" panose="02010803020104030203" pitchFamily="2" charset="-79"/>
            </a:endParaRPr>
          </a:p>
        </p:txBody>
      </p:sp>
      <p:pic>
        <p:nvPicPr>
          <p:cNvPr id="4098" name="Picture 2" descr="Cut and cover - Victoria's Big Build">
            <a:extLst>
              <a:ext uri="{FF2B5EF4-FFF2-40B4-BE49-F238E27FC236}">
                <a16:creationId xmlns:a16="http://schemas.microsoft.com/office/drawing/2014/main" id="{3DFA8833-9A4F-CE63-3B0F-85B8F7C0B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954" y="2498196"/>
            <a:ext cx="3350683"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51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D177-A47F-3BAA-4FEE-D81DD105AD91}"/>
              </a:ext>
            </a:extLst>
          </p:cNvPr>
          <p:cNvSpPr>
            <a:spLocks noGrp="1"/>
          </p:cNvSpPr>
          <p:nvPr>
            <p:ph type="ctrTitle"/>
          </p:nvPr>
        </p:nvSpPr>
        <p:spPr>
          <a:xfrm>
            <a:off x="584200" y="473996"/>
            <a:ext cx="8128000" cy="946200"/>
          </a:xfrm>
        </p:spPr>
        <p:txBody>
          <a:bodyPr/>
          <a:lstStyle/>
          <a:p>
            <a:r>
              <a:rPr lang="en-IN" sz="3200" u="sng" dirty="0">
                <a:latin typeface="Algerian" panose="04020705040A02060702" pitchFamily="82" charset="0"/>
              </a:rPr>
              <a:t>Construction methods of Basements </a:t>
            </a:r>
          </a:p>
        </p:txBody>
      </p:sp>
      <p:sp>
        <p:nvSpPr>
          <p:cNvPr id="6" name="TextBox 5">
            <a:extLst>
              <a:ext uri="{FF2B5EF4-FFF2-40B4-BE49-F238E27FC236}">
                <a16:creationId xmlns:a16="http://schemas.microsoft.com/office/drawing/2014/main" id="{9E859470-B0DA-F07B-3255-33E8CC2E0CD7}"/>
              </a:ext>
            </a:extLst>
          </p:cNvPr>
          <p:cNvSpPr txBox="1"/>
          <p:nvPr/>
        </p:nvSpPr>
        <p:spPr>
          <a:xfrm>
            <a:off x="-220132" y="1295398"/>
            <a:ext cx="6671732" cy="4092402"/>
          </a:xfrm>
          <a:prstGeom prst="rect">
            <a:avLst/>
          </a:prstGeom>
          <a:noFill/>
        </p:spPr>
        <p:txBody>
          <a:bodyPr wrap="square" rtlCol="0">
            <a:spAutoFit/>
          </a:bodyPr>
          <a:lstStyle/>
          <a:p>
            <a:pPr marL="240665" marR="574040">
              <a:lnSpc>
                <a:spcPct val="120200"/>
              </a:lnSpc>
              <a:spcBef>
                <a:spcPts val="950"/>
              </a:spcBef>
              <a:tabLst>
                <a:tab pos="469265" algn="l"/>
                <a:tab pos="469900" algn="l"/>
              </a:tabLst>
            </a:pPr>
            <a:r>
              <a:rPr lang="en-US" b="1" dirty="0">
                <a:solidFill>
                  <a:schemeClr val="tx1"/>
                </a:solidFill>
                <a:latin typeface="Aharoni" panose="02010803020104030203" pitchFamily="2" charset="-79"/>
                <a:cs typeface="Aharoni" panose="02010803020104030203" pitchFamily="2" charset="-79"/>
              </a:rPr>
              <a:t>     </a:t>
            </a:r>
            <a:r>
              <a:rPr lang="en-US" sz="1600" b="1" u="sng" dirty="0">
                <a:solidFill>
                  <a:schemeClr val="tx1"/>
                </a:solidFill>
                <a:latin typeface="Aharoni" panose="02010803020104030203" pitchFamily="2" charset="-79"/>
                <a:cs typeface="Aharoni" panose="02010803020104030203" pitchFamily="2" charset="-79"/>
              </a:rPr>
              <a:t>Top down method:-</a:t>
            </a:r>
          </a:p>
          <a:p>
            <a:pPr marL="469265" marR="574040" indent="-228600">
              <a:lnSpc>
                <a:spcPct val="120200"/>
              </a:lnSpc>
              <a:spcBef>
                <a:spcPts val="950"/>
              </a:spcBef>
              <a:buChar char="●"/>
              <a:tabLst>
                <a:tab pos="469265" algn="l"/>
                <a:tab pos="469900" algn="l"/>
              </a:tabLst>
            </a:pPr>
            <a:r>
              <a:rPr lang="en-US" sz="1200" dirty="0">
                <a:solidFill>
                  <a:schemeClr val="tx1"/>
                </a:solidFill>
                <a:latin typeface="Aharoni" panose="02010803020104030203" pitchFamily="2" charset="-79"/>
                <a:cs typeface="Aharoni" panose="02010803020104030203" pitchFamily="2" charset="-79"/>
              </a:rPr>
              <a:t>Similar</a:t>
            </a:r>
            <a:r>
              <a:rPr lang="en-US" sz="1200" spc="8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to</a:t>
            </a:r>
            <a:r>
              <a:rPr lang="en-US" sz="1200" spc="8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cut</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cover</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technique,</a:t>
            </a:r>
            <a:r>
              <a:rPr lang="en-US" sz="1200" spc="8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permanent</a:t>
            </a:r>
            <a:r>
              <a:rPr lang="en-US" sz="1200" spc="8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perimeter</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walls</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85" dirty="0">
                <a:solidFill>
                  <a:schemeClr val="tx1"/>
                </a:solidFill>
                <a:latin typeface="Aharoni" panose="02010803020104030203" pitchFamily="2" charset="-79"/>
                <a:cs typeface="Aharoni" panose="02010803020104030203" pitchFamily="2" charset="-79"/>
              </a:rPr>
              <a:t> fi</a:t>
            </a:r>
            <a:r>
              <a:rPr lang="en-US" sz="1200" spc="45" dirty="0">
                <a:solidFill>
                  <a:schemeClr val="tx1"/>
                </a:solidFill>
                <a:latin typeface="Aharoni" panose="02010803020104030203" pitchFamily="2" charset="-79"/>
                <a:cs typeface="Aharoni" panose="02010803020104030203" pitchFamily="2" charset="-79"/>
              </a:rPr>
              <a:t>rst </a:t>
            </a:r>
            <a:r>
              <a:rPr lang="en-US" sz="1200" dirty="0">
                <a:solidFill>
                  <a:schemeClr val="tx1"/>
                </a:solidFill>
                <a:latin typeface="Aharoni" panose="02010803020104030203" pitchFamily="2" charset="-79"/>
                <a:cs typeface="Aharoni" panose="02010803020104030203" pitchFamily="2" charset="-79"/>
              </a:rPr>
              <a:t>constructed.</a:t>
            </a:r>
            <a:r>
              <a:rPr lang="en-US" sz="1200" spc="7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Reverse</a:t>
            </a:r>
            <a:r>
              <a:rPr lang="en-US" sz="1200" spc="7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method</a:t>
            </a:r>
            <a:r>
              <a:rPr lang="en-US" sz="1200" spc="7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75" dirty="0">
                <a:solidFill>
                  <a:schemeClr val="tx1"/>
                </a:solidFill>
                <a:latin typeface="Aharoni" panose="02010803020104030203" pitchFamily="2" charset="-79"/>
                <a:cs typeface="Aharoni" panose="02010803020104030203" pitchFamily="2" charset="-79"/>
              </a:rPr>
              <a:t> </a:t>
            </a:r>
            <a:r>
              <a:rPr lang="en-US" sz="1200" spc="80" dirty="0">
                <a:solidFill>
                  <a:schemeClr val="tx1"/>
                </a:solidFill>
                <a:latin typeface="Aharoni" panose="02010803020104030203" pitchFamily="2" charset="-79"/>
                <a:cs typeface="Aharoni" panose="02010803020104030203" pitchFamily="2" charset="-79"/>
              </a:rPr>
              <a:t>bottom</a:t>
            </a:r>
            <a:r>
              <a:rPr lang="en-US" sz="1200" spc="70" dirty="0">
                <a:solidFill>
                  <a:schemeClr val="tx1"/>
                </a:solidFill>
                <a:latin typeface="Aharoni" panose="02010803020104030203" pitchFamily="2" charset="-79"/>
                <a:cs typeface="Aharoni" panose="02010803020104030203" pitchFamily="2" charset="-79"/>
              </a:rPr>
              <a:t> </a:t>
            </a:r>
            <a:r>
              <a:rPr lang="en-US" sz="1200" spc="-25" dirty="0">
                <a:solidFill>
                  <a:schemeClr val="tx1"/>
                </a:solidFill>
                <a:latin typeface="Aharoni" panose="02010803020104030203" pitchFamily="2" charset="-79"/>
                <a:cs typeface="Aharoni" panose="02010803020104030203" pitchFamily="2" charset="-79"/>
              </a:rPr>
              <a:t>up.</a:t>
            </a:r>
            <a:endParaRPr lang="en-US" sz="1200" dirty="0">
              <a:solidFill>
                <a:schemeClr val="tx1"/>
              </a:solidFill>
              <a:latin typeface="Aharoni" panose="02010803020104030203" pitchFamily="2" charset="-79"/>
              <a:cs typeface="Aharoni" panose="02010803020104030203" pitchFamily="2" charset="-79"/>
            </a:endParaRPr>
          </a:p>
          <a:p>
            <a:pPr marL="469265" marR="5080" indent="-228600">
              <a:lnSpc>
                <a:spcPct val="120200"/>
              </a:lnSpc>
              <a:buChar char="●"/>
              <a:tabLst>
                <a:tab pos="469265" algn="l"/>
                <a:tab pos="469900" algn="l"/>
              </a:tabLst>
            </a:pPr>
            <a:r>
              <a:rPr lang="en-US" sz="1200" dirty="0">
                <a:solidFill>
                  <a:schemeClr val="tx1"/>
                </a:solidFill>
                <a:latin typeface="Aharoni" panose="02010803020104030203" pitchFamily="2" charset="-79"/>
                <a:cs typeface="Aharoni" panose="02010803020104030203" pitchFamily="2" charset="-79"/>
              </a:rPr>
              <a:t>Pre founded</a:t>
            </a:r>
            <a:r>
              <a:rPr lang="en-US" sz="1200" spc="11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columns</a:t>
            </a:r>
            <a:r>
              <a:rPr lang="en-US" sz="1200" spc="11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10"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then</a:t>
            </a:r>
            <a:r>
              <a:rPr lang="en-US" sz="1200" spc="11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constructed,</a:t>
            </a:r>
            <a:r>
              <a:rPr lang="en-US" sz="1200" spc="11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followed</a:t>
            </a:r>
            <a:r>
              <a:rPr lang="en-US" sz="1200" spc="11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by</a:t>
            </a:r>
            <a:r>
              <a:rPr lang="en-US" sz="1200" spc="11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11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construction</a:t>
            </a:r>
            <a:r>
              <a:rPr lang="en-US" sz="1200" spc="11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110" dirty="0">
                <a:solidFill>
                  <a:schemeClr val="tx1"/>
                </a:solidFill>
                <a:latin typeface="Aharoni" panose="02010803020104030203" pitchFamily="2" charset="-79"/>
                <a:cs typeface="Aharoni" panose="02010803020104030203" pitchFamily="2" charset="-79"/>
              </a:rPr>
              <a:t> </a:t>
            </a:r>
            <a:r>
              <a:rPr lang="en-US" sz="1200" spc="30" dirty="0">
                <a:solidFill>
                  <a:schemeClr val="tx1"/>
                </a:solidFill>
                <a:latin typeface="Aharoni" panose="02010803020104030203" pitchFamily="2" charset="-79"/>
                <a:cs typeface="Aharoni" panose="02010803020104030203" pitchFamily="2" charset="-79"/>
              </a:rPr>
              <a:t>the </a:t>
            </a:r>
            <a:r>
              <a:rPr lang="en-US" sz="1200" spc="55" dirty="0">
                <a:solidFill>
                  <a:schemeClr val="tx1"/>
                </a:solidFill>
                <a:latin typeface="Aharoni" panose="02010803020104030203" pitchFamily="2" charset="-79"/>
                <a:cs typeface="Aharoni" panose="02010803020104030203" pitchFamily="2" charset="-79"/>
              </a:rPr>
              <a:t>ground</a:t>
            </a:r>
            <a:r>
              <a:rPr lang="en-US" sz="1200" spc="145" dirty="0">
                <a:solidFill>
                  <a:schemeClr val="tx1"/>
                </a:solidFill>
                <a:latin typeface="Aharoni" panose="02010803020104030203" pitchFamily="2" charset="-79"/>
                <a:cs typeface="Aharoni" panose="02010803020104030203" pitchFamily="2" charset="-79"/>
              </a:rPr>
              <a:t> floor </a:t>
            </a:r>
            <a:r>
              <a:rPr lang="en-US" sz="1200" dirty="0">
                <a:solidFill>
                  <a:schemeClr val="tx1"/>
                </a:solidFill>
                <a:latin typeface="Aharoni" panose="02010803020104030203" pitchFamily="2" charset="-79"/>
                <a:cs typeface="Aharoni" panose="02010803020104030203" pitchFamily="2" charset="-79"/>
              </a:rPr>
              <a:t>slab. Steel</a:t>
            </a:r>
            <a:r>
              <a:rPr lang="en-US" sz="1200" spc="1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stanchion/H-sections</a:t>
            </a:r>
            <a:r>
              <a:rPr lang="en-US" sz="1200" spc="1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inserted,</a:t>
            </a:r>
            <a:r>
              <a:rPr lang="en-US" sz="1200" spc="15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1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concrete</a:t>
            </a:r>
            <a:r>
              <a:rPr lang="en-US" sz="1200" spc="15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pumped</a:t>
            </a:r>
            <a:r>
              <a:rPr lang="en-US" sz="1200" spc="150" dirty="0">
                <a:solidFill>
                  <a:schemeClr val="tx1"/>
                </a:solidFill>
                <a:latin typeface="Aharoni" panose="02010803020104030203" pitchFamily="2" charset="-79"/>
                <a:cs typeface="Aharoni" panose="02010803020104030203" pitchFamily="2" charset="-79"/>
              </a:rPr>
              <a:t> </a:t>
            </a:r>
            <a:r>
              <a:rPr lang="en-US" sz="1200" spc="25" dirty="0">
                <a:solidFill>
                  <a:schemeClr val="tx1"/>
                </a:solidFill>
                <a:latin typeface="Aharoni" panose="02010803020104030203" pitchFamily="2" charset="-79"/>
                <a:cs typeface="Aharoni" panose="02010803020104030203" pitchFamily="2" charset="-79"/>
              </a:rPr>
              <a:t>in </a:t>
            </a:r>
            <a:r>
              <a:rPr lang="en-US" sz="1200" spc="75" dirty="0">
                <a:solidFill>
                  <a:schemeClr val="tx1"/>
                </a:solidFill>
                <a:latin typeface="Aharoni" panose="02010803020104030203" pitchFamily="2" charset="-79"/>
                <a:cs typeface="Aharoni" panose="02010803020104030203" pitchFamily="2" charset="-79"/>
              </a:rPr>
              <a:t>to</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slightly</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over</a:t>
            </a:r>
            <a:r>
              <a:rPr lang="en-US" sz="1200" spc="10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lowest</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basement</a:t>
            </a:r>
            <a:r>
              <a:rPr lang="en-US" sz="1200" spc="10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slab</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level.</a:t>
            </a:r>
            <a:r>
              <a:rPr lang="en-US" sz="1200" spc="10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The</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holes</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0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then</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backfilled</a:t>
            </a:r>
            <a:r>
              <a:rPr lang="en-US" sz="1200" spc="105"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with </a:t>
            </a:r>
            <a:r>
              <a:rPr lang="en-US" sz="1200" dirty="0">
                <a:solidFill>
                  <a:schemeClr val="tx1"/>
                </a:solidFill>
                <a:latin typeface="Aharoni" panose="02010803020104030203" pitchFamily="2" charset="-79"/>
                <a:cs typeface="Aharoni" panose="02010803020104030203" pitchFamily="2" charset="-79"/>
              </a:rPr>
              <a:t>soil.</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This</a:t>
            </a:r>
            <a:r>
              <a:rPr lang="en-US" sz="1200" spc="6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lower</a:t>
            </a:r>
            <a:r>
              <a:rPr lang="en-US" sz="1200" spc="6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part</a:t>
            </a:r>
            <a:r>
              <a:rPr lang="en-US" sz="1200" spc="6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6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stanchions</a:t>
            </a:r>
            <a:r>
              <a:rPr lang="en-US" sz="1200" spc="6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embedded</a:t>
            </a:r>
            <a:r>
              <a:rPr lang="en-US" sz="1200" spc="6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in</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concrete</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will</a:t>
            </a:r>
            <a:r>
              <a:rPr lang="en-US" sz="1200" spc="6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later</a:t>
            </a:r>
            <a:r>
              <a:rPr lang="en-US" sz="1200" spc="60" dirty="0">
                <a:solidFill>
                  <a:schemeClr val="tx1"/>
                </a:solidFill>
                <a:latin typeface="Aharoni" panose="02010803020104030203" pitchFamily="2" charset="-79"/>
                <a:cs typeface="Aharoni" panose="02010803020104030203" pitchFamily="2" charset="-79"/>
              </a:rPr>
              <a:t> </a:t>
            </a:r>
            <a:r>
              <a:rPr lang="en-US" sz="1200" spc="85" dirty="0">
                <a:solidFill>
                  <a:schemeClr val="tx1"/>
                </a:solidFill>
                <a:latin typeface="Aharoni" panose="02010803020104030203" pitchFamily="2" charset="-79"/>
                <a:cs typeface="Aharoni" panose="02010803020104030203" pitchFamily="2" charset="-79"/>
              </a:rPr>
              <a:t>form</a:t>
            </a:r>
            <a:r>
              <a:rPr lang="en-US" sz="1200" spc="60" dirty="0">
                <a:solidFill>
                  <a:schemeClr val="tx1"/>
                </a:solidFill>
                <a:latin typeface="Aharoni" panose="02010803020104030203" pitchFamily="2" charset="-79"/>
                <a:cs typeface="Aharoni" panose="02010803020104030203" pitchFamily="2" charset="-79"/>
              </a:rPr>
              <a:t> </a:t>
            </a:r>
            <a:r>
              <a:rPr lang="en-US" sz="1200" spc="30" dirty="0">
                <a:solidFill>
                  <a:schemeClr val="tx1"/>
                </a:solidFill>
                <a:latin typeface="Aharoni" panose="02010803020104030203" pitchFamily="2" charset="-79"/>
                <a:cs typeface="Aharoni" panose="02010803020104030203" pitchFamily="2" charset="-79"/>
              </a:rPr>
              <a:t>the </a:t>
            </a:r>
            <a:r>
              <a:rPr lang="en-US" sz="1200" dirty="0">
                <a:solidFill>
                  <a:schemeClr val="tx1"/>
                </a:solidFill>
                <a:latin typeface="Aharoni" panose="02010803020104030203" pitchFamily="2" charset="-79"/>
                <a:cs typeface="Aharoni" panose="02010803020104030203" pitchFamily="2" charset="-79"/>
              </a:rPr>
              <a:t>integral</a:t>
            </a:r>
            <a:r>
              <a:rPr lang="en-US" sz="1200" spc="3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part</a:t>
            </a:r>
            <a:r>
              <a:rPr lang="en-US" sz="1200" spc="4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3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foundation</a:t>
            </a:r>
            <a:r>
              <a:rPr lang="en-US" sz="1200" spc="4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for</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structure.</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The</a:t>
            </a:r>
            <a:r>
              <a:rPr lang="en-US" sz="1200" spc="40"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upper</a:t>
            </a:r>
            <a:r>
              <a:rPr lang="en-US" sz="1200" spc="3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part</a:t>
            </a:r>
            <a:r>
              <a:rPr lang="en-US" sz="1200" spc="4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4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stanchions </a:t>
            </a:r>
            <a:r>
              <a:rPr lang="en-US" sz="1200" spc="75" dirty="0">
                <a:solidFill>
                  <a:schemeClr val="tx1"/>
                </a:solidFill>
                <a:latin typeface="Aharoni" panose="02010803020104030203" pitchFamily="2" charset="-79"/>
                <a:cs typeface="Aharoni" panose="02010803020104030203" pitchFamily="2" charset="-79"/>
              </a:rPr>
              <a:t>not</a:t>
            </a:r>
            <a:r>
              <a:rPr lang="en-US" sz="120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embedded</a:t>
            </a:r>
            <a:r>
              <a:rPr lang="en-US" sz="1200" spc="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in</a:t>
            </a:r>
            <a:r>
              <a:rPr lang="en-US" sz="1200" spc="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concrete</a:t>
            </a:r>
            <a:r>
              <a:rPr lang="en-US" sz="1200" spc="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serves</a:t>
            </a:r>
            <a:r>
              <a:rPr lang="en-US" sz="1200" spc="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as</a:t>
            </a:r>
            <a:r>
              <a:rPr lang="en-US" sz="1200" spc="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column</a:t>
            </a:r>
            <a:r>
              <a:rPr lang="en-US" sz="1200" spc="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supports</a:t>
            </a:r>
            <a:r>
              <a:rPr lang="en-US" sz="1200" spc="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for</a:t>
            </a:r>
            <a:r>
              <a:rPr lang="en-US" sz="1200" spc="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5"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subsequent </a:t>
            </a:r>
            <a:r>
              <a:rPr lang="en-US" sz="1200" dirty="0">
                <a:solidFill>
                  <a:schemeClr val="tx1"/>
                </a:solidFill>
                <a:latin typeface="Aharoni" panose="02010803020104030203" pitchFamily="2" charset="-79"/>
                <a:cs typeface="Aharoni" panose="02010803020104030203" pitchFamily="2" charset="-79"/>
              </a:rPr>
              <a:t>basement</a:t>
            </a:r>
            <a:r>
              <a:rPr lang="en-US" sz="1200" spc="30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floors.</a:t>
            </a:r>
          </a:p>
          <a:p>
            <a:pPr marL="469265" marR="142875" indent="-228600">
              <a:lnSpc>
                <a:spcPct val="120200"/>
              </a:lnSpc>
              <a:buClr>
                <a:srgbClr val="695C45"/>
              </a:buClr>
              <a:buFont typeface="Arial"/>
              <a:buChar char="●"/>
              <a:tabLst>
                <a:tab pos="512445" algn="l"/>
                <a:tab pos="513080" algn="l"/>
              </a:tabLst>
            </a:pPr>
            <a:r>
              <a:rPr lang="en-US" sz="1200" dirty="0">
                <a:solidFill>
                  <a:schemeClr val="tx1"/>
                </a:solidFill>
                <a:latin typeface="Aharoni" panose="02010803020104030203" pitchFamily="2" charset="-79"/>
                <a:cs typeface="Aharoni" panose="02010803020104030203" pitchFamily="2" charset="-79"/>
              </a:rPr>
              <a:t>Excavation</a:t>
            </a:r>
            <a:r>
              <a:rPr lang="en-US" sz="1200" spc="13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then</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proceeds</a:t>
            </a:r>
            <a:r>
              <a:rPr lang="en-US" sz="1200" spc="13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downward,</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basement</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slabs</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constructed</a:t>
            </a:r>
            <a:r>
              <a:rPr lang="en-US" sz="1200" spc="135"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while </a:t>
            </a:r>
            <a:r>
              <a:rPr lang="en-US" sz="1200" spc="45" dirty="0">
                <a:solidFill>
                  <a:schemeClr val="tx1"/>
                </a:solidFill>
                <a:latin typeface="Aharoni" panose="02010803020104030203" pitchFamily="2" charset="-79"/>
                <a:cs typeface="Aharoni" panose="02010803020104030203" pitchFamily="2" charset="-79"/>
              </a:rPr>
              <a:t>construction</a:t>
            </a:r>
            <a:r>
              <a:rPr lang="en-US" sz="1200" spc="114"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114"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114"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superstructure</a:t>
            </a:r>
            <a:r>
              <a:rPr lang="en-US" sz="1200" spc="114"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proceeds</a:t>
            </a:r>
            <a:r>
              <a:rPr lang="en-US" sz="1200" spc="114"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simultaneously</a:t>
            </a:r>
            <a:r>
              <a:rPr lang="en-US" sz="1200" spc="114"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a:t>
            </a:r>
            <a:endParaRPr lang="en-US" sz="1200" dirty="0">
              <a:solidFill>
                <a:schemeClr val="tx1"/>
              </a:solidFill>
              <a:latin typeface="Aharoni" panose="02010803020104030203" pitchFamily="2" charset="-79"/>
              <a:cs typeface="Aharoni" panose="02010803020104030203" pitchFamily="2" charset="-79"/>
            </a:endParaRPr>
          </a:p>
          <a:p>
            <a:pPr marL="469265" marR="181610" indent="-228600" algn="just">
              <a:lnSpc>
                <a:spcPct val="120200"/>
              </a:lnSpc>
              <a:buChar char="●"/>
              <a:tabLst>
                <a:tab pos="469900" algn="l"/>
              </a:tabLst>
            </a:pPr>
            <a:r>
              <a:rPr lang="en-US" sz="1200" dirty="0">
                <a:solidFill>
                  <a:schemeClr val="tx1"/>
                </a:solidFill>
                <a:latin typeface="Aharoni" panose="02010803020104030203" pitchFamily="2" charset="-79"/>
                <a:cs typeface="Aharoni" panose="02010803020104030203" pitchFamily="2" charset="-79"/>
              </a:rPr>
              <a:t>Excavation</a:t>
            </a:r>
            <a:r>
              <a:rPr lang="en-US" sz="1200" spc="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proceeds</a:t>
            </a:r>
            <a:r>
              <a:rPr lang="en-US" sz="1200" spc="50" dirty="0">
                <a:solidFill>
                  <a:schemeClr val="tx1"/>
                </a:solidFill>
                <a:latin typeface="Aharoni" panose="02010803020104030203" pitchFamily="2" charset="-79"/>
                <a:cs typeface="Aharoni" panose="02010803020104030203" pitchFamily="2" charset="-79"/>
              </a:rPr>
              <a:t> </a:t>
            </a:r>
            <a:r>
              <a:rPr lang="en-US" sz="1200" spc="70" dirty="0">
                <a:solidFill>
                  <a:schemeClr val="tx1"/>
                </a:solidFill>
                <a:latin typeface="Aharoni" panose="02010803020104030203" pitchFamily="2" charset="-79"/>
                <a:cs typeface="Aharoni" panose="02010803020104030203" pitchFamily="2" charset="-79"/>
              </a:rPr>
              <a:t>without</a:t>
            </a:r>
            <a:r>
              <a:rPr lang="en-US" sz="1200" spc="5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need</a:t>
            </a:r>
            <a:r>
              <a:rPr lang="en-US" sz="1200" spc="5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for</a:t>
            </a:r>
            <a:r>
              <a:rPr lang="en-US" sz="1200" spc="5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strutting</a:t>
            </a:r>
            <a:r>
              <a:rPr lang="en-US" sz="1200" spc="4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to</a:t>
            </a:r>
            <a:r>
              <a:rPr lang="en-US" sz="1200" spc="50"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support</a:t>
            </a:r>
            <a:r>
              <a:rPr lang="en-US" sz="1200" spc="5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excavation</a:t>
            </a:r>
            <a:r>
              <a:rPr lang="en-US" sz="1200" spc="50" dirty="0">
                <a:solidFill>
                  <a:schemeClr val="tx1"/>
                </a:solidFill>
                <a:latin typeface="Aharoni" panose="02010803020104030203" pitchFamily="2" charset="-79"/>
                <a:cs typeface="Aharoni" panose="02010803020104030203" pitchFamily="2" charset="-79"/>
              </a:rPr>
              <a:t> </a:t>
            </a:r>
            <a:r>
              <a:rPr lang="en-US" sz="1200" spc="-25" dirty="0">
                <a:solidFill>
                  <a:schemeClr val="tx1"/>
                </a:solidFill>
                <a:latin typeface="Aharoni" panose="02010803020104030203" pitchFamily="2" charset="-79"/>
                <a:cs typeface="Aharoni" panose="02010803020104030203" pitchFamily="2" charset="-79"/>
              </a:rPr>
              <a:t>as </a:t>
            </a:r>
            <a:r>
              <a:rPr lang="en-US" sz="1200" spc="55" dirty="0">
                <a:solidFill>
                  <a:schemeClr val="tx1"/>
                </a:solidFill>
                <a:latin typeface="Aharoni" panose="02010803020104030203" pitchFamily="2" charset="-79"/>
                <a:cs typeface="Aharoni" panose="02010803020104030203" pitchFamily="2" charset="-79"/>
              </a:rPr>
              <a:t>the</a:t>
            </a:r>
            <a:r>
              <a:rPr lang="en-US" sz="1200" spc="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slabs</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act</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as</a:t>
            </a:r>
            <a:r>
              <a:rPr lang="en-US" sz="1200" spc="3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permanent</a:t>
            </a:r>
            <a:r>
              <a:rPr lang="en-US" sz="1200" spc="4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horizontal</a:t>
            </a:r>
            <a:r>
              <a:rPr lang="en-US" sz="1200" spc="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supports.</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When</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3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formation</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level</a:t>
            </a:r>
            <a:r>
              <a:rPr lang="en-US" sz="1200" spc="40" dirty="0">
                <a:solidFill>
                  <a:schemeClr val="tx1"/>
                </a:solidFill>
                <a:latin typeface="Aharoni" panose="02010803020104030203" pitchFamily="2" charset="-79"/>
                <a:cs typeface="Aharoni" panose="02010803020104030203" pitchFamily="2" charset="-79"/>
              </a:rPr>
              <a:t> </a:t>
            </a:r>
            <a:r>
              <a:rPr lang="en-US" sz="1200" spc="-25" dirty="0">
                <a:solidFill>
                  <a:schemeClr val="tx1"/>
                </a:solidFill>
                <a:latin typeface="Aharoni" panose="02010803020104030203" pitchFamily="2" charset="-79"/>
                <a:cs typeface="Aharoni" panose="02010803020104030203" pitchFamily="2" charset="-79"/>
              </a:rPr>
              <a:t>is </a:t>
            </a:r>
            <a:r>
              <a:rPr lang="en-US" sz="1200" dirty="0">
                <a:solidFill>
                  <a:schemeClr val="tx1"/>
                </a:solidFill>
                <a:latin typeface="Aharoni" panose="02010803020104030203" pitchFamily="2" charset="-79"/>
                <a:cs typeface="Aharoni" panose="02010803020104030203" pitchFamily="2" charset="-79"/>
              </a:rPr>
              <a:t>reached,</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pile</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caps</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8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ground</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beams</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8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constructed.</a:t>
            </a:r>
            <a:endParaRPr lang="en-US" sz="1200" dirty="0">
              <a:solidFill>
                <a:schemeClr val="tx1"/>
              </a:solidFill>
              <a:latin typeface="Aharoni" panose="02010803020104030203" pitchFamily="2" charset="-79"/>
              <a:cs typeface="Aharoni" panose="02010803020104030203" pitchFamily="2" charset="-79"/>
            </a:endParaRPr>
          </a:p>
          <a:p>
            <a:pPr marL="240665" marR="5080">
              <a:lnSpc>
                <a:spcPct val="120200"/>
              </a:lnSpc>
              <a:tabLst>
                <a:tab pos="469265" algn="l"/>
                <a:tab pos="469900" algn="l"/>
              </a:tabLst>
            </a:pPr>
            <a:endParaRPr lang="en-US" sz="1400" dirty="0">
              <a:solidFill>
                <a:schemeClr val="tx1"/>
              </a:solidFill>
              <a:latin typeface="Arial"/>
              <a:cs typeface="Arial"/>
            </a:endParaRPr>
          </a:p>
          <a:p>
            <a:endParaRPr lang="en-IN" dirty="0"/>
          </a:p>
        </p:txBody>
      </p:sp>
      <p:pic>
        <p:nvPicPr>
          <p:cNvPr id="5122" name="Picture 2" descr="Construction Updates: TOP DOWN CONSTRUCTION">
            <a:extLst>
              <a:ext uri="{FF2B5EF4-FFF2-40B4-BE49-F238E27FC236}">
                <a16:creationId xmlns:a16="http://schemas.microsoft.com/office/drawing/2014/main" id="{AA4569FF-3071-B6F8-222A-3F663E85F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667" y="2243667"/>
            <a:ext cx="2582334" cy="290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52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2534-4E39-7852-7CE6-3DA230CF106B}"/>
              </a:ext>
            </a:extLst>
          </p:cNvPr>
          <p:cNvSpPr>
            <a:spLocks noGrp="1"/>
          </p:cNvSpPr>
          <p:nvPr>
            <p:ph type="ctrTitle"/>
          </p:nvPr>
        </p:nvSpPr>
        <p:spPr>
          <a:xfrm>
            <a:off x="3315139" y="126212"/>
            <a:ext cx="4223990" cy="946200"/>
          </a:xfrm>
        </p:spPr>
        <p:txBody>
          <a:bodyPr/>
          <a:lstStyle/>
          <a:p>
            <a:r>
              <a:rPr lang="en-IN" sz="3600" dirty="0">
                <a:latin typeface="Amasis MT Pro" panose="020B0604020202020204" pitchFamily="18" charset="0"/>
              </a:rPr>
              <a:t>Dewatering</a:t>
            </a:r>
          </a:p>
        </p:txBody>
      </p:sp>
      <p:sp>
        <p:nvSpPr>
          <p:cNvPr id="3" name="TextBox 2">
            <a:extLst>
              <a:ext uri="{FF2B5EF4-FFF2-40B4-BE49-F238E27FC236}">
                <a16:creationId xmlns:a16="http://schemas.microsoft.com/office/drawing/2014/main" id="{E5E4B723-2BF9-14D5-7BC0-903A5ADE6FF8}"/>
              </a:ext>
            </a:extLst>
          </p:cNvPr>
          <p:cNvSpPr txBox="1"/>
          <p:nvPr/>
        </p:nvSpPr>
        <p:spPr>
          <a:xfrm>
            <a:off x="211667" y="1760843"/>
            <a:ext cx="6510867" cy="3382657"/>
          </a:xfrm>
          <a:prstGeom prst="rect">
            <a:avLst/>
          </a:prstGeom>
          <a:noFill/>
        </p:spPr>
        <p:txBody>
          <a:bodyPr wrap="square" rtlCol="0">
            <a:spAutoFit/>
          </a:bodyPr>
          <a:lstStyle/>
          <a:p>
            <a:pPr marL="240665" indent="-228600">
              <a:lnSpc>
                <a:spcPct val="100000"/>
              </a:lnSpc>
              <a:spcBef>
                <a:spcPts val="785"/>
              </a:spcBef>
              <a:buChar char="●"/>
              <a:tabLst>
                <a:tab pos="240665" algn="l"/>
                <a:tab pos="241300" algn="l"/>
              </a:tabLst>
            </a:pPr>
            <a:r>
              <a:rPr lang="en-US" sz="1200" dirty="0">
                <a:solidFill>
                  <a:schemeClr val="tx1"/>
                </a:solidFill>
                <a:latin typeface="Aharoni" panose="02010803020104030203" pitchFamily="2" charset="-79"/>
                <a:cs typeface="Aharoni" panose="02010803020104030203" pitchFamily="2" charset="-79"/>
              </a:rPr>
              <a:t>Dewatering</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4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process</a:t>
            </a:r>
            <a:r>
              <a:rPr lang="en-US" sz="1200" spc="4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of</a:t>
            </a:r>
            <a:r>
              <a:rPr lang="en-US" sz="1200" spc="4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removing</a:t>
            </a:r>
            <a:r>
              <a:rPr lang="en-US" sz="1200" spc="4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water</a:t>
            </a:r>
            <a:r>
              <a:rPr lang="en-US" sz="1200" spc="40" dirty="0">
                <a:solidFill>
                  <a:schemeClr val="tx1"/>
                </a:solidFill>
                <a:latin typeface="Aharoni" panose="02010803020104030203" pitchFamily="2" charset="-79"/>
                <a:cs typeface="Aharoni" panose="02010803020104030203" pitchFamily="2" charset="-79"/>
              </a:rPr>
              <a:t> </a:t>
            </a:r>
            <a:r>
              <a:rPr lang="en-US" sz="1200" spc="85" dirty="0">
                <a:solidFill>
                  <a:schemeClr val="tx1"/>
                </a:solidFill>
                <a:latin typeface="Aharoni" panose="02010803020104030203" pitchFamily="2" charset="-79"/>
                <a:cs typeface="Aharoni" panose="02010803020104030203" pitchFamily="2" charset="-79"/>
              </a:rPr>
              <a:t>from</a:t>
            </a:r>
            <a:r>
              <a:rPr lang="en-US" sz="1200" spc="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a:t>
            </a:r>
            <a:r>
              <a:rPr lang="en-US" sz="1200" spc="4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excavation.</a:t>
            </a:r>
            <a:endParaRPr lang="en-US" sz="1200" dirty="0">
              <a:solidFill>
                <a:schemeClr val="tx1"/>
              </a:solidFill>
              <a:latin typeface="Aharoni" panose="02010803020104030203" pitchFamily="2" charset="-79"/>
              <a:cs typeface="Aharoni" panose="02010803020104030203" pitchFamily="2" charset="-79"/>
            </a:endParaRPr>
          </a:p>
          <a:p>
            <a:pPr marL="240665" marR="93980" indent="-228600">
              <a:lnSpc>
                <a:spcPct val="120200"/>
              </a:lnSpc>
              <a:buChar char="●"/>
              <a:tabLst>
                <a:tab pos="240665" algn="l"/>
                <a:tab pos="241300" algn="l"/>
              </a:tabLst>
            </a:pPr>
            <a:r>
              <a:rPr lang="en-US" sz="1200" dirty="0">
                <a:solidFill>
                  <a:schemeClr val="tx1"/>
                </a:solidFill>
                <a:latin typeface="Aharoni" panose="02010803020104030203" pitchFamily="2" charset="-79"/>
                <a:cs typeface="Aharoni" panose="02010803020104030203" pitchFamily="2" charset="-79"/>
              </a:rPr>
              <a:t>Dewatering</a:t>
            </a:r>
            <a:r>
              <a:rPr lang="en-US" sz="1200" spc="1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may</a:t>
            </a:r>
            <a:r>
              <a:rPr lang="en-US" sz="1200" spc="1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be</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accomplished</a:t>
            </a:r>
            <a:r>
              <a:rPr lang="en-US" sz="1200" spc="13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by</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lowering</a:t>
            </a:r>
            <a:r>
              <a:rPr lang="en-US" sz="1200" spc="13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the</a:t>
            </a:r>
            <a:r>
              <a:rPr lang="en-US" sz="1200" spc="13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groundwater</a:t>
            </a:r>
            <a:r>
              <a:rPr lang="en-US" sz="1200" spc="13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table</a:t>
            </a:r>
            <a:r>
              <a:rPr lang="en-US" sz="1200" spc="13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before</a:t>
            </a:r>
            <a:r>
              <a:rPr lang="en-US" sz="1200" spc="135" dirty="0">
                <a:solidFill>
                  <a:schemeClr val="tx1"/>
                </a:solidFill>
                <a:latin typeface="Aharoni" panose="02010803020104030203" pitchFamily="2" charset="-79"/>
                <a:cs typeface="Aharoni" panose="02010803020104030203" pitchFamily="2" charset="-79"/>
              </a:rPr>
              <a:t> </a:t>
            </a:r>
            <a:r>
              <a:rPr lang="en-US" sz="1200" spc="30" dirty="0">
                <a:solidFill>
                  <a:schemeClr val="tx1"/>
                </a:solidFill>
                <a:latin typeface="Aharoni" panose="02010803020104030203" pitchFamily="2" charset="-79"/>
                <a:cs typeface="Aharoni" panose="02010803020104030203" pitchFamily="2" charset="-79"/>
              </a:rPr>
              <a:t>the </a:t>
            </a:r>
            <a:r>
              <a:rPr lang="en-US" sz="1200" dirty="0">
                <a:solidFill>
                  <a:schemeClr val="tx1"/>
                </a:solidFill>
                <a:latin typeface="Aharoni" panose="02010803020104030203" pitchFamily="2" charset="-79"/>
                <a:cs typeface="Aharoni" panose="02010803020104030203" pitchFamily="2" charset="-79"/>
              </a:rPr>
              <a:t>excavation</a:t>
            </a:r>
            <a:r>
              <a:rPr lang="en-US" sz="1200" spc="225" dirty="0">
                <a:solidFill>
                  <a:schemeClr val="tx1"/>
                </a:solidFill>
                <a:latin typeface="Aharoni" panose="02010803020104030203" pitchFamily="2" charset="-79"/>
                <a:cs typeface="Aharoni" panose="02010803020104030203" pitchFamily="2" charset="-79"/>
              </a:rPr>
              <a:t> </a:t>
            </a:r>
            <a:r>
              <a:rPr lang="en-US" sz="1200" spc="-20" dirty="0">
                <a:solidFill>
                  <a:schemeClr val="tx1"/>
                </a:solidFill>
                <a:latin typeface="Aharoni" panose="02010803020104030203" pitchFamily="2" charset="-79"/>
                <a:cs typeface="Aharoni" panose="02010803020104030203" pitchFamily="2" charset="-79"/>
              </a:rPr>
              <a:t>work.</a:t>
            </a:r>
            <a:endParaRPr lang="en-US" sz="1200" dirty="0">
              <a:solidFill>
                <a:schemeClr val="tx1"/>
              </a:solidFill>
              <a:latin typeface="Aharoni" panose="02010803020104030203" pitchFamily="2" charset="-79"/>
              <a:cs typeface="Aharoni" panose="02010803020104030203" pitchFamily="2" charset="-79"/>
            </a:endParaRPr>
          </a:p>
          <a:p>
            <a:pPr marL="240665" marR="139700" indent="-228600">
              <a:lnSpc>
                <a:spcPct val="120200"/>
              </a:lnSpc>
              <a:buClr>
                <a:srgbClr val="695C45"/>
              </a:buClr>
              <a:buFont typeface="Arial"/>
              <a:buChar char="●"/>
              <a:tabLst>
                <a:tab pos="283845" algn="l"/>
                <a:tab pos="284480" algn="l"/>
              </a:tabLst>
            </a:pPr>
            <a:r>
              <a:rPr lang="en-US" sz="1200" dirty="0">
                <a:solidFill>
                  <a:schemeClr val="tx1"/>
                </a:solidFill>
                <a:latin typeface="Aharoni" panose="02010803020104030203" pitchFamily="2" charset="-79"/>
                <a:cs typeface="Aharoni" panose="02010803020104030203" pitchFamily="2" charset="-79"/>
              </a:rPr>
              <a:t>	This</a:t>
            </a:r>
            <a:r>
              <a:rPr lang="en-US" sz="1200" spc="65" dirty="0">
                <a:solidFill>
                  <a:schemeClr val="tx1"/>
                </a:solidFill>
                <a:latin typeface="Aharoni" panose="02010803020104030203" pitchFamily="2" charset="-79"/>
                <a:cs typeface="Aharoni" panose="02010803020104030203" pitchFamily="2" charset="-79"/>
              </a:rPr>
              <a:t> method of</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dewatering</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70"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often</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used</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by</a:t>
            </a:r>
            <a:r>
              <a:rPr lang="en-US" sz="1200" spc="6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placing</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pipelines</a:t>
            </a:r>
            <a:r>
              <a:rPr lang="en-US" sz="1200" spc="6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in</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areas</a:t>
            </a:r>
            <a:r>
              <a:rPr lang="en-US" sz="1200" spc="65" dirty="0">
                <a:solidFill>
                  <a:schemeClr val="tx1"/>
                </a:solidFill>
                <a:latin typeface="Aharoni" panose="02010803020104030203" pitchFamily="2" charset="-79"/>
                <a:cs typeface="Aharoni" panose="02010803020104030203" pitchFamily="2" charset="-79"/>
              </a:rPr>
              <a:t> with</a:t>
            </a:r>
            <a:r>
              <a:rPr lang="en-US" sz="1200" spc="70" dirty="0">
                <a:solidFill>
                  <a:schemeClr val="tx1"/>
                </a:solidFill>
                <a:latin typeface="Aharoni" panose="02010803020104030203" pitchFamily="2" charset="-79"/>
                <a:cs typeface="Aharoni" panose="02010803020104030203" pitchFamily="2" charset="-79"/>
              </a:rPr>
              <a:t> </a:t>
            </a:r>
            <a:r>
              <a:rPr lang="en-US" sz="1200" spc="-20" dirty="0">
                <a:solidFill>
                  <a:schemeClr val="tx1"/>
                </a:solidFill>
                <a:latin typeface="Aharoni" panose="02010803020104030203" pitchFamily="2" charset="-79"/>
                <a:cs typeface="Aharoni" panose="02010803020104030203" pitchFamily="2" charset="-79"/>
              </a:rPr>
              <a:t>high </a:t>
            </a:r>
            <a:r>
              <a:rPr lang="en-US" sz="1200" spc="55" dirty="0">
                <a:solidFill>
                  <a:schemeClr val="tx1"/>
                </a:solidFill>
                <a:latin typeface="Aharoni" panose="02010803020104030203" pitchFamily="2" charset="-79"/>
                <a:cs typeface="Aharoni" panose="02010803020104030203" pitchFamily="2" charset="-79"/>
              </a:rPr>
              <a:t>groundwater</a:t>
            </a:r>
            <a:r>
              <a:rPr lang="en-US" sz="1200" spc="-2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levels.</a:t>
            </a:r>
            <a:endParaRPr lang="en-US" sz="1200" dirty="0">
              <a:solidFill>
                <a:schemeClr val="tx1"/>
              </a:solidFill>
              <a:latin typeface="Aharoni" panose="02010803020104030203" pitchFamily="2" charset="-79"/>
              <a:cs typeface="Aharoni" panose="02010803020104030203" pitchFamily="2" charset="-79"/>
            </a:endParaRPr>
          </a:p>
          <a:p>
            <a:pPr marL="240665" indent="-228600">
              <a:lnSpc>
                <a:spcPct val="100000"/>
              </a:lnSpc>
              <a:spcBef>
                <a:spcPts val="315"/>
              </a:spcBef>
              <a:buChar char="●"/>
              <a:tabLst>
                <a:tab pos="240665" algn="l"/>
                <a:tab pos="241300" algn="l"/>
              </a:tabLst>
            </a:pPr>
            <a:r>
              <a:rPr lang="en-US" sz="1200" dirty="0">
                <a:solidFill>
                  <a:schemeClr val="tx1"/>
                </a:solidFill>
                <a:latin typeface="Aharoni" panose="02010803020104030203" pitchFamily="2" charset="-79"/>
                <a:cs typeface="Aharoni" panose="02010803020104030203" pitchFamily="2" charset="-79"/>
              </a:rPr>
              <a:t>There</a:t>
            </a:r>
            <a:r>
              <a:rPr lang="en-US" sz="1200" spc="1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four</a:t>
            </a:r>
            <a:r>
              <a:rPr lang="en-US" sz="1200" spc="1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basic</a:t>
            </a:r>
            <a:r>
              <a:rPr lang="en-US" sz="1200" spc="1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methods</a:t>
            </a:r>
            <a:r>
              <a:rPr lang="en-US" sz="1200" spc="1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for</a:t>
            </a:r>
            <a:r>
              <a:rPr lang="en-US" sz="1200" spc="10" dirty="0">
                <a:solidFill>
                  <a:schemeClr val="tx1"/>
                </a:solidFill>
                <a:latin typeface="Aharoni" panose="02010803020104030203" pitchFamily="2" charset="-79"/>
                <a:cs typeface="Aharoni" panose="02010803020104030203" pitchFamily="2" charset="-79"/>
              </a:rPr>
              <a:t> </a:t>
            </a:r>
            <a:r>
              <a:rPr lang="en-US" sz="1200" spc="45" dirty="0">
                <a:solidFill>
                  <a:schemeClr val="tx1"/>
                </a:solidFill>
                <a:latin typeface="Aharoni" panose="02010803020104030203" pitchFamily="2" charset="-79"/>
                <a:cs typeface="Aharoni" panose="02010803020104030203" pitchFamily="2" charset="-79"/>
              </a:rPr>
              <a:t>controlling</a:t>
            </a:r>
            <a:r>
              <a:rPr lang="en-US" sz="1200" spc="15" dirty="0">
                <a:solidFill>
                  <a:schemeClr val="tx1"/>
                </a:solidFill>
                <a:latin typeface="Aharoni" panose="02010803020104030203" pitchFamily="2" charset="-79"/>
                <a:cs typeface="Aharoni" panose="02010803020104030203" pitchFamily="2" charset="-79"/>
              </a:rPr>
              <a:t> </a:t>
            </a:r>
            <a:r>
              <a:rPr lang="en-US" sz="1200" spc="35" dirty="0">
                <a:solidFill>
                  <a:schemeClr val="tx1"/>
                </a:solidFill>
                <a:latin typeface="Aharoni" panose="02010803020104030203" pitchFamily="2" charset="-79"/>
                <a:cs typeface="Aharoni" panose="02010803020104030203" pitchFamily="2" charset="-79"/>
              </a:rPr>
              <a:t>groundwater:</a:t>
            </a:r>
            <a:endParaRPr lang="en-US" sz="1200" dirty="0">
              <a:solidFill>
                <a:schemeClr val="tx1"/>
              </a:solidFill>
              <a:latin typeface="Aharoni" panose="02010803020104030203" pitchFamily="2" charset="-79"/>
              <a:cs typeface="Aharoni" panose="02010803020104030203" pitchFamily="2" charset="-79"/>
            </a:endParaRPr>
          </a:p>
          <a:p>
            <a:pPr marL="240665" marR="125095">
              <a:lnSpc>
                <a:spcPct val="120200"/>
              </a:lnSpc>
              <a:spcBef>
                <a:spcPts val="600"/>
              </a:spcBef>
            </a:pPr>
            <a:r>
              <a:rPr lang="en-US" sz="1200" dirty="0">
                <a:solidFill>
                  <a:schemeClr val="tx1"/>
                </a:solidFill>
                <a:latin typeface="Aharoni" panose="02010803020104030203" pitchFamily="2" charset="-79"/>
                <a:cs typeface="Aharoni" panose="02010803020104030203" pitchFamily="2" charset="-79"/>
              </a:rPr>
              <a:t>Open</a:t>
            </a:r>
            <a:r>
              <a:rPr lang="en-US" sz="1200" spc="55" dirty="0">
                <a:solidFill>
                  <a:schemeClr val="tx1"/>
                </a:solidFill>
                <a:latin typeface="Aharoni" panose="02010803020104030203" pitchFamily="2" charset="-79"/>
                <a:cs typeface="Aharoni" panose="02010803020104030203" pitchFamily="2" charset="-79"/>
              </a:rPr>
              <a:t> </a:t>
            </a:r>
            <a:r>
              <a:rPr lang="en-US" sz="1200" spc="60" dirty="0">
                <a:solidFill>
                  <a:schemeClr val="tx1"/>
                </a:solidFill>
                <a:latin typeface="Aharoni" panose="02010803020104030203" pitchFamily="2" charset="-79"/>
                <a:cs typeface="Aharoni" panose="02010803020104030203" pitchFamily="2" charset="-79"/>
              </a:rPr>
              <a:t>pumping</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Water</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5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permitted</a:t>
            </a:r>
            <a:r>
              <a:rPr lang="en-US" sz="1200" spc="5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to</a:t>
            </a:r>
            <a:r>
              <a:rPr lang="en-US" sz="1200" spc="60" dirty="0">
                <a:solidFill>
                  <a:schemeClr val="tx1"/>
                </a:solidFill>
                <a:latin typeface="Aharoni" panose="02010803020104030203" pitchFamily="2" charset="-79"/>
                <a:cs typeface="Aharoni" panose="02010803020104030203" pitchFamily="2" charset="-79"/>
              </a:rPr>
              <a:t> fl</a:t>
            </a:r>
            <a:r>
              <a:rPr lang="en-US" sz="1200" spc="80" dirty="0">
                <a:solidFill>
                  <a:schemeClr val="tx1"/>
                </a:solidFill>
                <a:latin typeface="Aharoni" panose="02010803020104030203" pitchFamily="2" charset="-79"/>
                <a:cs typeface="Aharoni" panose="02010803020104030203" pitchFamily="2" charset="-79"/>
              </a:rPr>
              <a:t>ow</a:t>
            </a:r>
            <a:r>
              <a:rPr lang="en-US" sz="1200" spc="5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into</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excavation</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5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collected</a:t>
            </a:r>
            <a:r>
              <a:rPr lang="en-US" sz="1200" spc="55" dirty="0">
                <a:solidFill>
                  <a:schemeClr val="tx1"/>
                </a:solidFill>
                <a:latin typeface="Aharoni" panose="02010803020104030203" pitchFamily="2" charset="-79"/>
                <a:cs typeface="Aharoni" panose="02010803020104030203" pitchFamily="2" charset="-79"/>
              </a:rPr>
              <a:t> </a:t>
            </a:r>
            <a:r>
              <a:rPr lang="en-US" sz="1200" spc="25" dirty="0">
                <a:solidFill>
                  <a:schemeClr val="tx1"/>
                </a:solidFill>
                <a:latin typeface="Aharoni" panose="02010803020104030203" pitchFamily="2" charset="-79"/>
                <a:cs typeface="Aharoni" panose="02010803020104030203" pitchFamily="2" charset="-79"/>
              </a:rPr>
              <a:t>in </a:t>
            </a:r>
            <a:r>
              <a:rPr lang="en-US" sz="1200" dirty="0">
                <a:solidFill>
                  <a:schemeClr val="tx1"/>
                </a:solidFill>
                <a:latin typeface="Aharoni" panose="02010803020104030203" pitchFamily="2" charset="-79"/>
                <a:cs typeface="Aharoni" panose="02010803020104030203" pitchFamily="2" charset="-79"/>
              </a:rPr>
              <a:t>ditches</a:t>
            </a:r>
            <a:r>
              <a:rPr lang="en-US" sz="1200" spc="9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sumps</a:t>
            </a:r>
            <a:r>
              <a:rPr lang="en-US" sz="1200" spc="10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before</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being</a:t>
            </a:r>
            <a:r>
              <a:rPr lang="en-US" sz="1200" spc="10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pumped</a:t>
            </a:r>
            <a:r>
              <a:rPr lang="en-US" sz="1200" spc="10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away.</a:t>
            </a:r>
            <a:endParaRPr lang="en-US" sz="1200" dirty="0">
              <a:solidFill>
                <a:schemeClr val="tx1"/>
              </a:solidFill>
              <a:latin typeface="Aharoni" panose="02010803020104030203" pitchFamily="2" charset="-79"/>
              <a:cs typeface="Aharoni" panose="02010803020104030203" pitchFamily="2" charset="-79"/>
            </a:endParaRPr>
          </a:p>
          <a:p>
            <a:pPr marL="240665" marR="5080">
              <a:lnSpc>
                <a:spcPct val="120200"/>
              </a:lnSpc>
              <a:spcBef>
                <a:spcPts val="600"/>
              </a:spcBef>
            </a:pPr>
            <a:r>
              <a:rPr lang="en-US" sz="1200" dirty="0">
                <a:solidFill>
                  <a:schemeClr val="tx1"/>
                </a:solidFill>
                <a:latin typeface="Aharoni" panose="02010803020104030203" pitchFamily="2" charset="-79"/>
                <a:cs typeface="Aharoni" panose="02010803020104030203" pitchFamily="2" charset="-79"/>
              </a:rPr>
              <a:t>Pre-Drainage</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Lower</a:t>
            </a:r>
            <a:r>
              <a:rPr lang="en-US" sz="1200" spc="7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groundwater</a:t>
            </a:r>
            <a:r>
              <a:rPr lang="en-US" sz="1200" spc="7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table</a:t>
            </a:r>
            <a:r>
              <a:rPr lang="en-US" sz="1200" spc="7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before</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excavation</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using</a:t>
            </a:r>
            <a:r>
              <a:rPr lang="en-US" sz="1200" spc="7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pumped</a:t>
            </a:r>
            <a:r>
              <a:rPr lang="en-US" sz="1200" spc="75"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wells, </a:t>
            </a:r>
            <a:r>
              <a:rPr lang="en-US" sz="1200" dirty="0">
                <a:solidFill>
                  <a:schemeClr val="tx1"/>
                </a:solidFill>
                <a:latin typeface="Aharoni" panose="02010803020104030203" pitchFamily="2" charset="-79"/>
                <a:cs typeface="Aharoni" panose="02010803020104030203" pitchFamily="2" charset="-79"/>
              </a:rPr>
              <a:t>wellpoints,</a:t>
            </a:r>
            <a:r>
              <a:rPr lang="en-US" sz="1200" spc="229"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ejectors</a:t>
            </a:r>
            <a:r>
              <a:rPr lang="en-US" sz="1200" spc="229"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229"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drains.</a:t>
            </a:r>
            <a:endParaRPr lang="en-US" sz="1200" dirty="0">
              <a:solidFill>
                <a:schemeClr val="tx1"/>
              </a:solidFill>
              <a:latin typeface="Aharoni" panose="02010803020104030203" pitchFamily="2" charset="-79"/>
              <a:cs typeface="Aharoni" panose="02010803020104030203" pitchFamily="2" charset="-79"/>
            </a:endParaRPr>
          </a:p>
          <a:p>
            <a:pPr marL="240665" marR="614045">
              <a:lnSpc>
                <a:spcPct val="120200"/>
              </a:lnSpc>
              <a:spcBef>
                <a:spcPts val="100"/>
              </a:spcBef>
            </a:pPr>
            <a:r>
              <a:rPr lang="en-US" sz="1200" spc="55" dirty="0">
                <a:solidFill>
                  <a:schemeClr val="tx1"/>
                </a:solidFill>
                <a:latin typeface="Aharoni" panose="02010803020104030203" pitchFamily="2" charset="-79"/>
                <a:cs typeface="Aharoni" panose="02010803020104030203" pitchFamily="2" charset="-79"/>
              </a:rPr>
              <a:t>Cutoff</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Water</a:t>
            </a:r>
            <a:r>
              <a:rPr lang="en-US" sz="1200" spc="4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entry</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cut</a:t>
            </a:r>
            <a:r>
              <a:rPr lang="en-US" sz="1200" spc="45" dirty="0">
                <a:solidFill>
                  <a:schemeClr val="tx1"/>
                </a:solidFill>
                <a:latin typeface="Aharoni" panose="02010803020104030203" pitchFamily="2" charset="-79"/>
                <a:cs typeface="Aharoni" panose="02010803020104030203" pitchFamily="2" charset="-79"/>
              </a:rPr>
              <a:t> </a:t>
            </a:r>
            <a:r>
              <a:rPr lang="en-US" sz="1200" spc="114" dirty="0">
                <a:solidFill>
                  <a:schemeClr val="tx1"/>
                </a:solidFill>
                <a:latin typeface="Aharoni" panose="02010803020104030203" pitchFamily="2" charset="-79"/>
                <a:cs typeface="Aharoni" panose="02010803020104030203" pitchFamily="2" charset="-79"/>
              </a:rPr>
              <a:t>off</a:t>
            </a:r>
            <a:r>
              <a:rPr lang="en-US" sz="1200" spc="40"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with</a:t>
            </a:r>
            <a:r>
              <a:rPr lang="en-US" sz="1200" spc="4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steel</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sheet</a:t>
            </a:r>
            <a:r>
              <a:rPr lang="en-US" sz="1200" spc="4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piling,</a:t>
            </a:r>
            <a:r>
              <a:rPr lang="en-US" sz="1200" spc="45"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diaphragm</a:t>
            </a:r>
            <a:r>
              <a:rPr lang="en-US" sz="1200" spc="4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walls, </a:t>
            </a:r>
            <a:r>
              <a:rPr lang="en-US" sz="1200" dirty="0">
                <a:solidFill>
                  <a:schemeClr val="tx1"/>
                </a:solidFill>
                <a:latin typeface="Aharoni" panose="02010803020104030203" pitchFamily="2" charset="-79"/>
                <a:cs typeface="Aharoni" panose="02010803020104030203" pitchFamily="2" charset="-79"/>
              </a:rPr>
              <a:t>contiguous</a:t>
            </a:r>
            <a:r>
              <a:rPr lang="en-US" sz="1200" spc="7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bored</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pile</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and</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secant</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pile</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walls,</a:t>
            </a:r>
            <a:r>
              <a:rPr lang="en-US" sz="1200" spc="75"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tremie</a:t>
            </a:r>
            <a:r>
              <a:rPr lang="en-US" sz="1200" spc="7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seals</a:t>
            </a:r>
            <a:r>
              <a:rPr lang="en-US" sz="1200" spc="75" dirty="0">
                <a:solidFill>
                  <a:schemeClr val="tx1"/>
                </a:solidFill>
                <a:latin typeface="Aharoni" panose="02010803020104030203" pitchFamily="2" charset="-79"/>
                <a:cs typeface="Aharoni" panose="02010803020104030203" pitchFamily="2" charset="-79"/>
              </a:rPr>
              <a:t> or </a:t>
            </a:r>
            <a:r>
              <a:rPr lang="en-US" sz="1200" spc="-10" dirty="0">
                <a:solidFill>
                  <a:schemeClr val="tx1"/>
                </a:solidFill>
                <a:latin typeface="Aharoni" panose="02010803020104030203" pitchFamily="2" charset="-79"/>
                <a:cs typeface="Aharoni" panose="02010803020104030203" pitchFamily="2" charset="-79"/>
              </a:rPr>
              <a:t>grout.</a:t>
            </a:r>
            <a:endParaRPr lang="en-US" sz="1200" dirty="0">
              <a:solidFill>
                <a:schemeClr val="tx1"/>
              </a:solidFill>
              <a:latin typeface="Aharoni" panose="02010803020104030203" pitchFamily="2" charset="-79"/>
              <a:cs typeface="Aharoni" panose="02010803020104030203" pitchFamily="2" charset="-79"/>
            </a:endParaRPr>
          </a:p>
          <a:p>
            <a:pPr marL="240665" marR="5080">
              <a:lnSpc>
                <a:spcPct val="120200"/>
              </a:lnSpc>
              <a:spcBef>
                <a:spcPts val="600"/>
              </a:spcBef>
            </a:pPr>
            <a:r>
              <a:rPr lang="en-US" sz="1200" dirty="0">
                <a:solidFill>
                  <a:schemeClr val="tx1"/>
                </a:solidFill>
                <a:latin typeface="Aharoni" panose="02010803020104030203" pitchFamily="2" charset="-79"/>
                <a:cs typeface="Aharoni" panose="02010803020104030203" pitchFamily="2" charset="-79"/>
              </a:rPr>
              <a:t>Exclusion</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Water</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is</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excluded</a:t>
            </a:r>
            <a:r>
              <a:rPr lang="en-US" sz="1200" spc="85" dirty="0">
                <a:solidFill>
                  <a:schemeClr val="tx1"/>
                </a:solidFill>
                <a:latin typeface="Aharoni" panose="02010803020104030203" pitchFamily="2" charset="-79"/>
                <a:cs typeface="Aharoni" panose="02010803020104030203" pitchFamily="2" charset="-79"/>
              </a:rPr>
              <a:t> </a:t>
            </a:r>
            <a:r>
              <a:rPr lang="en-US" sz="1200" spc="65" dirty="0">
                <a:solidFill>
                  <a:schemeClr val="tx1"/>
                </a:solidFill>
                <a:latin typeface="Aharoni" panose="02010803020104030203" pitchFamily="2" charset="-79"/>
                <a:cs typeface="Aharoni" panose="02010803020104030203" pitchFamily="2" charset="-79"/>
              </a:rPr>
              <a:t>with</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compressed</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air,</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slurry</a:t>
            </a:r>
            <a:r>
              <a:rPr lang="en-US" sz="1200" spc="8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shield,</a:t>
            </a:r>
            <a:r>
              <a:rPr lang="en-US" sz="1200" spc="85"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or</a:t>
            </a:r>
            <a:r>
              <a:rPr lang="en-US" sz="1200" spc="8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an</a:t>
            </a:r>
            <a:r>
              <a:rPr lang="en-US" sz="1200" spc="85" dirty="0">
                <a:solidFill>
                  <a:schemeClr val="tx1"/>
                </a:solidFill>
                <a:latin typeface="Aharoni" panose="02010803020104030203" pitchFamily="2" charset="-79"/>
                <a:cs typeface="Aharoni" panose="02010803020104030203" pitchFamily="2" charset="-79"/>
              </a:rPr>
              <a:t> </a:t>
            </a:r>
            <a:r>
              <a:rPr lang="en-US" sz="1200" spc="40" dirty="0">
                <a:solidFill>
                  <a:schemeClr val="tx1"/>
                </a:solidFill>
                <a:latin typeface="Aharoni" panose="02010803020104030203" pitchFamily="2" charset="-79"/>
                <a:cs typeface="Aharoni" panose="02010803020104030203" pitchFamily="2" charset="-79"/>
              </a:rPr>
              <a:t>earth </a:t>
            </a:r>
            <a:r>
              <a:rPr lang="en-US" sz="1200" dirty="0">
                <a:solidFill>
                  <a:schemeClr val="tx1"/>
                </a:solidFill>
                <a:latin typeface="Aharoni" panose="02010803020104030203" pitchFamily="2" charset="-79"/>
                <a:cs typeface="Aharoni" panose="02010803020104030203" pitchFamily="2" charset="-79"/>
              </a:rPr>
              <a:t>pressure</a:t>
            </a:r>
            <a:r>
              <a:rPr lang="en-US" sz="1200" spc="95"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shield.</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These</a:t>
            </a:r>
            <a:r>
              <a:rPr lang="en-US" sz="1200" spc="100" dirty="0">
                <a:solidFill>
                  <a:schemeClr val="tx1"/>
                </a:solidFill>
                <a:latin typeface="Aharoni" panose="02010803020104030203" pitchFamily="2" charset="-79"/>
                <a:cs typeface="Aharoni" panose="02010803020104030203" pitchFamily="2" charset="-79"/>
              </a:rPr>
              <a:t> </a:t>
            </a:r>
            <a:r>
              <a:rPr lang="en-US" sz="1200" spc="55" dirty="0">
                <a:solidFill>
                  <a:schemeClr val="tx1"/>
                </a:solidFill>
                <a:latin typeface="Aharoni" panose="02010803020104030203" pitchFamily="2" charset="-79"/>
                <a:cs typeface="Aharoni" panose="02010803020104030203" pitchFamily="2" charset="-79"/>
              </a:rPr>
              <a:t>methods</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are</a:t>
            </a:r>
            <a:r>
              <a:rPr lang="en-US" sz="1200" spc="100" dirty="0">
                <a:solidFill>
                  <a:schemeClr val="tx1"/>
                </a:solidFill>
                <a:latin typeface="Aharoni" panose="02010803020104030203" pitchFamily="2" charset="-79"/>
                <a:cs typeface="Aharoni" panose="02010803020104030203" pitchFamily="2" charset="-79"/>
              </a:rPr>
              <a:t> </a:t>
            </a:r>
            <a:r>
              <a:rPr lang="en-US" sz="1200" spc="50" dirty="0">
                <a:solidFill>
                  <a:schemeClr val="tx1"/>
                </a:solidFill>
                <a:latin typeface="Aharoni" panose="02010803020104030203" pitchFamily="2" charset="-79"/>
                <a:cs typeface="Aharoni" panose="02010803020104030203" pitchFamily="2" charset="-79"/>
              </a:rPr>
              <a:t>frequently</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used</a:t>
            </a:r>
            <a:r>
              <a:rPr lang="en-US" sz="1200" spc="100" dirty="0">
                <a:solidFill>
                  <a:schemeClr val="tx1"/>
                </a:solidFill>
                <a:latin typeface="Aharoni" panose="02010803020104030203" pitchFamily="2" charset="-79"/>
                <a:cs typeface="Aharoni" panose="02010803020104030203" pitchFamily="2" charset="-79"/>
              </a:rPr>
              <a:t> </a:t>
            </a:r>
            <a:r>
              <a:rPr lang="en-US" sz="1200" spc="75" dirty="0">
                <a:solidFill>
                  <a:schemeClr val="tx1"/>
                </a:solidFill>
                <a:latin typeface="Aharoni" panose="02010803020104030203" pitchFamily="2" charset="-79"/>
                <a:cs typeface="Aharoni" panose="02010803020104030203" pitchFamily="2" charset="-79"/>
              </a:rPr>
              <a:t>for</a:t>
            </a:r>
            <a:r>
              <a:rPr lang="en-US" sz="1200" spc="100" dirty="0">
                <a:solidFill>
                  <a:schemeClr val="tx1"/>
                </a:solidFill>
                <a:latin typeface="Aharoni" panose="02010803020104030203" pitchFamily="2" charset="-79"/>
                <a:cs typeface="Aharoni" panose="02010803020104030203" pitchFamily="2" charset="-79"/>
              </a:rPr>
              <a:t> </a:t>
            </a:r>
            <a:r>
              <a:rPr lang="en-US" sz="1200" dirty="0">
                <a:solidFill>
                  <a:schemeClr val="tx1"/>
                </a:solidFill>
                <a:latin typeface="Aharoni" panose="02010803020104030203" pitchFamily="2" charset="-79"/>
                <a:cs typeface="Aharoni" panose="02010803020104030203" pitchFamily="2" charset="-79"/>
              </a:rPr>
              <a:t>tunnelling</a:t>
            </a:r>
            <a:r>
              <a:rPr lang="en-US" sz="1200" spc="100" dirty="0">
                <a:solidFill>
                  <a:schemeClr val="tx1"/>
                </a:solidFill>
                <a:latin typeface="Aharoni" panose="02010803020104030203" pitchFamily="2" charset="-79"/>
                <a:cs typeface="Aharoni" panose="02010803020104030203" pitchFamily="2" charset="-79"/>
              </a:rPr>
              <a:t> </a:t>
            </a:r>
            <a:r>
              <a:rPr lang="en-US" sz="1200" spc="-10" dirty="0">
                <a:solidFill>
                  <a:schemeClr val="tx1"/>
                </a:solidFill>
                <a:latin typeface="Aharoni" panose="02010803020104030203" pitchFamily="2" charset="-79"/>
                <a:cs typeface="Aharoni" panose="02010803020104030203" pitchFamily="2" charset="-79"/>
              </a:rPr>
              <a:t>work</a:t>
            </a:r>
            <a:endParaRPr lang="en-IN" sz="12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2657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28CB-0DBD-DA6F-4D4C-7A778B467988}"/>
              </a:ext>
            </a:extLst>
          </p:cNvPr>
          <p:cNvSpPr>
            <a:spLocks noGrp="1"/>
          </p:cNvSpPr>
          <p:nvPr>
            <p:ph type="ctrTitle"/>
          </p:nvPr>
        </p:nvSpPr>
        <p:spPr>
          <a:xfrm>
            <a:off x="2761010" y="-53999"/>
            <a:ext cx="4825123" cy="946200"/>
          </a:xfrm>
        </p:spPr>
        <p:txBody>
          <a:bodyPr/>
          <a:lstStyle/>
          <a:p>
            <a:r>
              <a:rPr lang="en-IN" sz="4000" dirty="0">
                <a:solidFill>
                  <a:schemeClr val="tx1"/>
                </a:solidFill>
                <a:latin typeface="Amasis MT Pro Black" panose="02040A04050005020304" pitchFamily="18" charset="0"/>
              </a:rPr>
              <a:t>Waterproofing</a:t>
            </a:r>
          </a:p>
        </p:txBody>
      </p:sp>
      <p:pic>
        <p:nvPicPr>
          <p:cNvPr id="3" name="object 7">
            <a:extLst>
              <a:ext uri="{FF2B5EF4-FFF2-40B4-BE49-F238E27FC236}">
                <a16:creationId xmlns:a16="http://schemas.microsoft.com/office/drawing/2014/main" id="{914B6994-30E0-10F0-9EF1-30BB98A7FF06}"/>
              </a:ext>
            </a:extLst>
          </p:cNvPr>
          <p:cNvPicPr/>
          <p:nvPr/>
        </p:nvPicPr>
        <p:blipFill>
          <a:blip r:embed="rId3" cstate="print"/>
          <a:stretch>
            <a:fillRect/>
          </a:stretch>
        </p:blipFill>
        <p:spPr>
          <a:xfrm>
            <a:off x="236191" y="3315163"/>
            <a:ext cx="5927542" cy="1819871"/>
          </a:xfrm>
          <a:prstGeom prst="rect">
            <a:avLst/>
          </a:prstGeom>
        </p:spPr>
      </p:pic>
      <p:sp>
        <p:nvSpPr>
          <p:cNvPr id="4" name="TextBox 3">
            <a:extLst>
              <a:ext uri="{FF2B5EF4-FFF2-40B4-BE49-F238E27FC236}">
                <a16:creationId xmlns:a16="http://schemas.microsoft.com/office/drawing/2014/main" id="{773B156B-6978-3F6A-0DCD-76189319C104}"/>
              </a:ext>
            </a:extLst>
          </p:cNvPr>
          <p:cNvSpPr txBox="1"/>
          <p:nvPr/>
        </p:nvSpPr>
        <p:spPr>
          <a:xfrm>
            <a:off x="0" y="1879601"/>
            <a:ext cx="6756400" cy="1663532"/>
          </a:xfrm>
          <a:prstGeom prst="rect">
            <a:avLst/>
          </a:prstGeom>
          <a:noFill/>
        </p:spPr>
        <p:txBody>
          <a:bodyPr wrap="square" rtlCol="0">
            <a:spAutoFit/>
          </a:bodyPr>
          <a:lstStyle/>
          <a:p>
            <a:pPr marL="12700" marR="5080">
              <a:lnSpc>
                <a:spcPct val="120200"/>
              </a:lnSpc>
              <a:spcBef>
                <a:spcPts val="100"/>
              </a:spcBef>
            </a:pPr>
            <a:r>
              <a:rPr lang="en-US" sz="1400" dirty="0">
                <a:solidFill>
                  <a:schemeClr val="tx1"/>
                </a:solidFill>
                <a:latin typeface="Aharoni" panose="02010803020104030203" pitchFamily="2" charset="-79"/>
                <a:cs typeface="Aharoni" panose="02010803020104030203" pitchFamily="2" charset="-79"/>
              </a:rPr>
              <a:t>To</a:t>
            </a:r>
            <a:r>
              <a:rPr lang="en-US" sz="1400" spc="3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achieve</a:t>
            </a:r>
            <a:r>
              <a:rPr lang="en-US" sz="1400" spc="3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35"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performance</a:t>
            </a:r>
            <a:r>
              <a:rPr lang="en-US" sz="1400" spc="3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level</a:t>
            </a:r>
            <a:r>
              <a:rPr lang="en-US" sz="1400" spc="4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required,</a:t>
            </a:r>
            <a:r>
              <a:rPr lang="en-US" sz="1400" spc="3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one</a:t>
            </a:r>
            <a:r>
              <a:rPr lang="en-US" sz="1400" spc="35" dirty="0">
                <a:solidFill>
                  <a:schemeClr val="tx1"/>
                </a:solidFill>
                <a:latin typeface="Aharoni" panose="02010803020104030203" pitchFamily="2" charset="-79"/>
                <a:cs typeface="Aharoni" panose="02010803020104030203" pitchFamily="2" charset="-79"/>
              </a:rPr>
              <a:t> </a:t>
            </a:r>
            <a:r>
              <a:rPr lang="en-US" sz="1400" spc="75" dirty="0">
                <a:solidFill>
                  <a:schemeClr val="tx1"/>
                </a:solidFill>
                <a:latin typeface="Aharoni" panose="02010803020104030203" pitchFamily="2" charset="-79"/>
                <a:cs typeface="Aharoni" panose="02010803020104030203" pitchFamily="2" charset="-79"/>
              </a:rPr>
              <a:t>or</a:t>
            </a:r>
            <a:r>
              <a:rPr lang="en-US" sz="1400" spc="3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a:t>
            </a:r>
            <a:r>
              <a:rPr lang="en-US" sz="1400" spc="4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combination</a:t>
            </a:r>
            <a:r>
              <a:rPr lang="en-US" sz="1400" spc="35" dirty="0">
                <a:solidFill>
                  <a:schemeClr val="tx1"/>
                </a:solidFill>
                <a:latin typeface="Aharoni" panose="02010803020104030203" pitchFamily="2" charset="-79"/>
                <a:cs typeface="Aharoni" panose="02010803020104030203" pitchFamily="2" charset="-79"/>
              </a:rPr>
              <a:t> </a:t>
            </a:r>
            <a:r>
              <a:rPr lang="en-US" sz="1400" spc="65" dirty="0">
                <a:solidFill>
                  <a:schemeClr val="tx1"/>
                </a:solidFill>
                <a:latin typeface="Aharoni" panose="02010803020104030203" pitchFamily="2" charset="-79"/>
                <a:cs typeface="Aharoni" panose="02010803020104030203" pitchFamily="2" charset="-79"/>
              </a:rPr>
              <a:t>of</a:t>
            </a:r>
            <a:r>
              <a:rPr lang="en-US" sz="1400" spc="3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35" dirty="0">
                <a:solidFill>
                  <a:schemeClr val="tx1"/>
                </a:solidFill>
                <a:latin typeface="Aharoni" panose="02010803020104030203" pitchFamily="2" charset="-79"/>
                <a:cs typeface="Aharoni" panose="02010803020104030203" pitchFamily="2" charset="-79"/>
              </a:rPr>
              <a:t> following </a:t>
            </a:r>
            <a:r>
              <a:rPr lang="en-US" sz="1400" spc="55" dirty="0">
                <a:solidFill>
                  <a:schemeClr val="tx1"/>
                </a:solidFill>
                <a:latin typeface="Aharoni" panose="02010803020104030203" pitchFamily="2" charset="-79"/>
                <a:cs typeface="Aharoni" panose="02010803020104030203" pitchFamily="2" charset="-79"/>
              </a:rPr>
              <a:t>waterproofing</a:t>
            </a:r>
            <a:r>
              <a:rPr lang="en-US" sz="1400" spc="6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systems</a:t>
            </a:r>
            <a:r>
              <a:rPr lang="en-US" sz="1400" spc="6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may</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be</a:t>
            </a:r>
            <a:r>
              <a:rPr lang="en-US" sz="1400" spc="6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adopted:</a:t>
            </a:r>
            <a:endParaRPr lang="en-US" sz="1400" dirty="0">
              <a:solidFill>
                <a:schemeClr val="tx1"/>
              </a:solidFill>
              <a:latin typeface="Aharoni" panose="02010803020104030203" pitchFamily="2" charset="-79"/>
              <a:cs typeface="Aharoni" panose="02010803020104030203" pitchFamily="2" charset="-79"/>
            </a:endParaRPr>
          </a:p>
          <a:p>
            <a:pPr marL="469265" indent="-229235">
              <a:lnSpc>
                <a:spcPct val="100000"/>
              </a:lnSpc>
              <a:spcBef>
                <a:spcPts val="915"/>
              </a:spcBef>
              <a:buChar char="●"/>
              <a:tabLst>
                <a:tab pos="469265" algn="l"/>
                <a:tab pos="469900" algn="l"/>
              </a:tabLst>
            </a:pPr>
            <a:r>
              <a:rPr lang="en-US" sz="1400" spc="55" dirty="0">
                <a:solidFill>
                  <a:schemeClr val="tx1"/>
                </a:solidFill>
                <a:latin typeface="Aharoni" panose="02010803020104030203" pitchFamily="2" charset="-79"/>
                <a:cs typeface="Aharoni" panose="02010803020104030203" pitchFamily="2" charset="-79"/>
              </a:rPr>
              <a:t> Membrane</a:t>
            </a:r>
            <a:r>
              <a:rPr lang="en-US" sz="1400" spc="-20"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system</a:t>
            </a:r>
            <a:endParaRPr lang="en-US" sz="1400" dirty="0">
              <a:solidFill>
                <a:schemeClr val="tx1"/>
              </a:solidFill>
              <a:latin typeface="Aharoni" panose="02010803020104030203" pitchFamily="2" charset="-79"/>
              <a:cs typeface="Aharoni" panose="02010803020104030203" pitchFamily="2" charset="-79"/>
            </a:endParaRPr>
          </a:p>
          <a:p>
            <a:pPr marL="469265" indent="-229235">
              <a:lnSpc>
                <a:spcPct val="100000"/>
              </a:lnSpc>
              <a:spcBef>
                <a:spcPts val="315"/>
              </a:spcBef>
              <a:buChar char="●"/>
              <a:tabLst>
                <a:tab pos="469265" algn="l"/>
                <a:tab pos="469900" algn="l"/>
              </a:tabLst>
            </a:pPr>
            <a:r>
              <a:rPr lang="en-US" sz="1400" dirty="0">
                <a:solidFill>
                  <a:schemeClr val="tx1"/>
                </a:solidFill>
                <a:latin typeface="Aharoni" panose="02010803020104030203" pitchFamily="2" charset="-79"/>
                <a:cs typeface="Aharoni" panose="02010803020104030203" pitchFamily="2" charset="-79"/>
              </a:rPr>
              <a:t> Integral</a:t>
            </a:r>
            <a:r>
              <a:rPr lang="en-US" sz="1400" spc="260"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system</a:t>
            </a:r>
            <a:endParaRPr lang="en-US" sz="1400" dirty="0">
              <a:solidFill>
                <a:schemeClr val="tx1"/>
              </a:solidFill>
              <a:latin typeface="Aharoni" panose="02010803020104030203" pitchFamily="2" charset="-79"/>
              <a:cs typeface="Aharoni" panose="02010803020104030203" pitchFamily="2" charset="-79"/>
            </a:endParaRPr>
          </a:p>
          <a:p>
            <a:pPr marL="512445" indent="-272415">
              <a:lnSpc>
                <a:spcPct val="100000"/>
              </a:lnSpc>
              <a:spcBef>
                <a:spcPts val="315"/>
              </a:spcBef>
              <a:buChar char="●"/>
              <a:tabLst>
                <a:tab pos="512445" algn="l"/>
                <a:tab pos="513080" algn="l"/>
              </a:tabLst>
            </a:pPr>
            <a:r>
              <a:rPr lang="en-US" sz="1400" dirty="0">
                <a:solidFill>
                  <a:schemeClr val="tx1"/>
                </a:solidFill>
                <a:latin typeface="Aharoni" panose="02010803020104030203" pitchFamily="2" charset="-79"/>
                <a:cs typeface="Aharoni" panose="02010803020104030203" pitchFamily="2" charset="-79"/>
              </a:rPr>
              <a:t>Cavity/drainage</a:t>
            </a:r>
            <a:r>
              <a:rPr lang="en-US" sz="1400" spc="36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system</a:t>
            </a:r>
            <a:endParaRPr lang="en-US" sz="1400" dirty="0">
              <a:solidFill>
                <a:schemeClr val="tx1"/>
              </a:solidFill>
              <a:latin typeface="Aharoni" panose="02010803020104030203" pitchFamily="2" charset="-79"/>
              <a:cs typeface="Aharoni" panose="02010803020104030203" pitchFamily="2" charset="-79"/>
            </a:endParaRPr>
          </a:p>
          <a:p>
            <a:endParaRPr lang="en-IN" dirty="0"/>
          </a:p>
        </p:txBody>
      </p:sp>
      <p:pic>
        <p:nvPicPr>
          <p:cNvPr id="5" name="Picture 4">
            <a:extLst>
              <a:ext uri="{FF2B5EF4-FFF2-40B4-BE49-F238E27FC236}">
                <a16:creationId xmlns:a16="http://schemas.microsoft.com/office/drawing/2014/main" id="{CC2A7FA9-AC29-F841-F899-0F68AA4DF2A6}"/>
              </a:ext>
            </a:extLst>
          </p:cNvPr>
          <p:cNvPicPr>
            <a:picLocks noChangeAspect="1"/>
          </p:cNvPicPr>
          <p:nvPr/>
        </p:nvPicPr>
        <p:blipFill>
          <a:blip r:embed="rId4"/>
          <a:stretch>
            <a:fillRect/>
          </a:stretch>
        </p:blipFill>
        <p:spPr>
          <a:xfrm>
            <a:off x="6399924" y="2446215"/>
            <a:ext cx="2744076" cy="2448314"/>
          </a:xfrm>
          <a:prstGeom prst="rect">
            <a:avLst/>
          </a:prstGeom>
        </p:spPr>
      </p:pic>
    </p:spTree>
    <p:extLst>
      <p:ext uri="{BB962C8B-B14F-4D97-AF65-F5344CB8AC3E}">
        <p14:creationId xmlns:p14="http://schemas.microsoft.com/office/powerpoint/2010/main" val="153975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662A-1BBD-6DA7-E8D9-4F1DD844746E}"/>
              </a:ext>
            </a:extLst>
          </p:cNvPr>
          <p:cNvSpPr>
            <a:spLocks noGrp="1"/>
          </p:cNvSpPr>
          <p:nvPr>
            <p:ph type="ctrTitle"/>
          </p:nvPr>
        </p:nvSpPr>
        <p:spPr>
          <a:xfrm>
            <a:off x="194733" y="354811"/>
            <a:ext cx="8754534" cy="946200"/>
          </a:xfrm>
        </p:spPr>
        <p:txBody>
          <a:bodyPr/>
          <a:lstStyle/>
          <a:p>
            <a:r>
              <a:rPr lang="en-IN" sz="3200" dirty="0">
                <a:latin typeface="Algerian" panose="04020705040A02060702" pitchFamily="82" charset="0"/>
              </a:rPr>
              <a:t>Methods of Waterproofing In Basements </a:t>
            </a:r>
          </a:p>
        </p:txBody>
      </p:sp>
      <p:sp>
        <p:nvSpPr>
          <p:cNvPr id="3" name="TextBox 2">
            <a:extLst>
              <a:ext uri="{FF2B5EF4-FFF2-40B4-BE49-F238E27FC236}">
                <a16:creationId xmlns:a16="http://schemas.microsoft.com/office/drawing/2014/main" id="{D26CDB35-FA20-6389-A3B7-25D0E94085E2}"/>
              </a:ext>
            </a:extLst>
          </p:cNvPr>
          <p:cNvSpPr txBox="1"/>
          <p:nvPr/>
        </p:nvSpPr>
        <p:spPr>
          <a:xfrm>
            <a:off x="0" y="1862667"/>
            <a:ext cx="6417734" cy="3416320"/>
          </a:xfrm>
          <a:prstGeom prst="rect">
            <a:avLst/>
          </a:prstGeom>
          <a:noFill/>
        </p:spPr>
        <p:txBody>
          <a:bodyPr wrap="square" rtlCol="0">
            <a:spAutoFit/>
          </a:bodyPr>
          <a:lstStyle/>
          <a:p>
            <a:r>
              <a:rPr lang="en-US" sz="2000" b="1" i="0" dirty="0">
                <a:solidFill>
                  <a:srgbClr val="212934"/>
                </a:solidFill>
                <a:effectLst/>
                <a:latin typeface="Aharoni" panose="02010803020104030203" pitchFamily="2" charset="-79"/>
                <a:cs typeface="Aharoni" panose="02010803020104030203" pitchFamily="2" charset="-79"/>
              </a:rPr>
              <a:t>Exterior Basement Waterproofing </a:t>
            </a:r>
            <a:r>
              <a:rPr lang="en-US" b="1" i="0" dirty="0">
                <a:solidFill>
                  <a:srgbClr val="212934"/>
                </a:solidFill>
                <a:effectLst/>
                <a:latin typeface="Aharoni" panose="02010803020104030203" pitchFamily="2" charset="-79"/>
                <a:cs typeface="Aharoni" panose="02010803020104030203" pitchFamily="2" charset="-79"/>
              </a:rPr>
              <a:t>–</a:t>
            </a:r>
            <a:r>
              <a:rPr lang="en-US" b="0" i="0" dirty="0">
                <a:solidFill>
                  <a:srgbClr val="212934"/>
                </a:solidFill>
                <a:effectLst/>
                <a:latin typeface="Aharoni" panose="02010803020104030203" pitchFamily="2" charset="-79"/>
                <a:cs typeface="Aharoni" panose="02010803020104030203" pitchFamily="2" charset="-79"/>
              </a:rPr>
              <a:t>  </a:t>
            </a:r>
            <a:r>
              <a:rPr lang="en-US" sz="1600" b="0" i="0" dirty="0">
                <a:solidFill>
                  <a:srgbClr val="212934"/>
                </a:solidFill>
                <a:effectLst/>
                <a:latin typeface="Aharoni" panose="02010803020104030203" pitchFamily="2" charset="-79"/>
                <a:cs typeface="Aharoni" panose="02010803020104030203" pitchFamily="2" charset="-79"/>
              </a:rPr>
              <a:t>This is an extensive method in which contractors' waterproof basements, typically during the construction of the building. Exterior basement waterproofing is designed to prevent water from causing any damages to the structure. In this method, polymers and membranes are used to coat the exterior basement walls. While this method is great for homes under construction it’s generally not recommended for existing homes.</a:t>
            </a:r>
          </a:p>
          <a:p>
            <a:r>
              <a:rPr lang="en-US" sz="2000" b="1" i="0" dirty="0">
                <a:solidFill>
                  <a:srgbClr val="212934"/>
                </a:solidFill>
                <a:effectLst/>
                <a:latin typeface="Aharoni" panose="02010803020104030203" pitchFamily="2" charset="-79"/>
                <a:cs typeface="Aharoni" panose="02010803020104030203" pitchFamily="2" charset="-79"/>
              </a:rPr>
              <a:t>Interior Sealants </a:t>
            </a:r>
            <a:r>
              <a:rPr lang="en-US" b="1" i="0" dirty="0">
                <a:solidFill>
                  <a:srgbClr val="212934"/>
                </a:solidFill>
                <a:effectLst/>
                <a:latin typeface="Aharoni" panose="02010803020104030203" pitchFamily="2" charset="-79"/>
                <a:cs typeface="Aharoni" panose="02010803020104030203" pitchFamily="2" charset="-79"/>
              </a:rPr>
              <a:t>–</a:t>
            </a:r>
            <a:r>
              <a:rPr lang="en-US" sz="1600" b="1" i="0" dirty="0">
                <a:solidFill>
                  <a:srgbClr val="212934"/>
                </a:solidFill>
                <a:effectLst/>
                <a:latin typeface="Aharoni" panose="02010803020104030203" pitchFamily="2" charset="-79"/>
                <a:cs typeface="Aharoni" panose="02010803020104030203" pitchFamily="2" charset="-79"/>
              </a:rPr>
              <a:t> </a:t>
            </a:r>
            <a:r>
              <a:rPr lang="en-US" sz="1600" b="0" i="0" dirty="0">
                <a:solidFill>
                  <a:srgbClr val="212934"/>
                </a:solidFill>
                <a:effectLst/>
                <a:latin typeface="Aharoni" panose="02010803020104030203" pitchFamily="2" charset="-79"/>
                <a:cs typeface="Aharoni" panose="02010803020104030203" pitchFamily="2" charset="-79"/>
              </a:rPr>
              <a:t>Interior sealants are generally used as a temporary material to keep a basement dry. This tool is used to monitor the atmospheric humidity level to ensure the basement is kept dry. Although it’s not a permanent basement waterproofing solution, </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405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A462-63FA-EE4C-3B8A-C867AF8AF190}"/>
              </a:ext>
            </a:extLst>
          </p:cNvPr>
          <p:cNvSpPr>
            <a:spLocks noGrp="1"/>
          </p:cNvSpPr>
          <p:nvPr>
            <p:ph type="ctrTitle"/>
          </p:nvPr>
        </p:nvSpPr>
        <p:spPr>
          <a:xfrm>
            <a:off x="610477" y="371745"/>
            <a:ext cx="7305856" cy="946200"/>
          </a:xfrm>
        </p:spPr>
        <p:txBody>
          <a:bodyPr/>
          <a:lstStyle/>
          <a:p>
            <a:r>
              <a:rPr lang="en-IN" sz="3200" dirty="0">
                <a:latin typeface="Algerian" panose="04020705040A02060702" pitchFamily="82" charset="0"/>
              </a:rPr>
              <a:t>Methods of Waterproofing In Basements </a:t>
            </a:r>
            <a:endParaRPr lang="en-IN" sz="3200" dirty="0"/>
          </a:p>
        </p:txBody>
      </p:sp>
      <p:sp>
        <p:nvSpPr>
          <p:cNvPr id="3" name="TextBox 2">
            <a:extLst>
              <a:ext uri="{FF2B5EF4-FFF2-40B4-BE49-F238E27FC236}">
                <a16:creationId xmlns:a16="http://schemas.microsoft.com/office/drawing/2014/main" id="{C2E46D03-319B-D31E-CD6A-736DCB4DEF47}"/>
              </a:ext>
            </a:extLst>
          </p:cNvPr>
          <p:cNvSpPr txBox="1"/>
          <p:nvPr/>
        </p:nvSpPr>
        <p:spPr>
          <a:xfrm>
            <a:off x="245534" y="1955800"/>
            <a:ext cx="5791200" cy="2985433"/>
          </a:xfrm>
          <a:prstGeom prst="rect">
            <a:avLst/>
          </a:prstGeom>
          <a:noFill/>
        </p:spPr>
        <p:txBody>
          <a:bodyPr wrap="square" rtlCol="0">
            <a:spAutoFit/>
          </a:bodyPr>
          <a:lstStyle/>
          <a:p>
            <a:pPr fontAlgn="base"/>
            <a:r>
              <a:rPr lang="en-US" sz="1800" b="0" i="0" dirty="0">
                <a:solidFill>
                  <a:srgbClr val="212934"/>
                </a:solidFill>
                <a:effectLst/>
                <a:latin typeface="Aharoni" panose="02010803020104030203" pitchFamily="2" charset="-79"/>
                <a:cs typeface="Aharoni" panose="02010803020104030203" pitchFamily="2" charset="-79"/>
              </a:rPr>
              <a:t>sealants can prevent moisture from being absorbed by the structure and can help prevent moisture from traveling to other areas of the home.</a:t>
            </a:r>
          </a:p>
          <a:p>
            <a:pPr algn="l" fontAlgn="base"/>
            <a:endParaRPr lang="en-US" sz="2200" b="1" dirty="0">
              <a:solidFill>
                <a:srgbClr val="212934"/>
              </a:solidFill>
              <a:latin typeface="Aharoni" panose="02010803020104030203" pitchFamily="2" charset="-79"/>
              <a:cs typeface="Aharoni" panose="02010803020104030203" pitchFamily="2" charset="-79"/>
            </a:endParaRPr>
          </a:p>
          <a:p>
            <a:pPr algn="l" fontAlgn="base"/>
            <a:r>
              <a:rPr lang="en-US" sz="2200" b="1" i="0" dirty="0">
                <a:solidFill>
                  <a:srgbClr val="212934"/>
                </a:solidFill>
                <a:effectLst/>
                <a:latin typeface="Aharoni" panose="02010803020104030203" pitchFamily="2" charset="-79"/>
                <a:cs typeface="Aharoni" panose="02010803020104030203" pitchFamily="2" charset="-79"/>
              </a:rPr>
              <a:t>3.Interior Water Drainage – </a:t>
            </a:r>
            <a:r>
              <a:rPr lang="en-US" sz="1800" b="0" i="0" dirty="0">
                <a:solidFill>
                  <a:srgbClr val="212934"/>
                </a:solidFill>
                <a:effectLst/>
                <a:latin typeface="Aharoni" panose="02010803020104030203" pitchFamily="2" charset="-79"/>
                <a:cs typeface="Aharoni" panose="02010803020104030203" pitchFamily="2" charset="-79"/>
              </a:rPr>
              <a:t>This method is one of the most effective water proofing solutions. The installation of a drainage system will help avoid water build up. The drainage system moves the water from the footers of the foundation and out below the basement floor.</a:t>
            </a:r>
          </a:p>
        </p:txBody>
      </p:sp>
    </p:spTree>
    <p:extLst>
      <p:ext uri="{BB962C8B-B14F-4D97-AF65-F5344CB8AC3E}">
        <p14:creationId xmlns:p14="http://schemas.microsoft.com/office/powerpoint/2010/main" val="262488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60897" y="303424"/>
            <a:ext cx="6822207" cy="3244632"/>
            <a:chOff x="0" y="0"/>
            <a:chExt cx="18192551" cy="8652351"/>
          </a:xfrm>
        </p:grpSpPr>
        <p:pic>
          <p:nvPicPr>
            <p:cNvPr id="3" name="Picture 3"/>
            <p:cNvPicPr>
              <a:picLocks noChangeAspect="1"/>
            </p:cNvPicPr>
            <p:nvPr/>
          </p:nvPicPr>
          <p:blipFill>
            <a:blip r:embed="rId3"/>
            <a:srcRect t="25389" b="25389"/>
            <a:stretch>
              <a:fillRect/>
            </a:stretch>
          </p:blipFill>
          <p:spPr>
            <a:xfrm>
              <a:off x="0" y="0"/>
              <a:ext cx="18192551" cy="8652351"/>
            </a:xfrm>
            <a:prstGeom prst="rect">
              <a:avLst/>
            </a:prstGeom>
          </p:spPr>
        </p:pic>
      </p:grpSp>
      <p:sp>
        <p:nvSpPr>
          <p:cNvPr id="4" name="TextBox 4"/>
          <p:cNvSpPr txBox="1"/>
          <p:nvPr/>
        </p:nvSpPr>
        <p:spPr>
          <a:xfrm>
            <a:off x="2858268" y="3919286"/>
            <a:ext cx="3912210" cy="581954"/>
          </a:xfrm>
          <a:prstGeom prst="rect">
            <a:avLst/>
          </a:prstGeom>
        </p:spPr>
        <p:txBody>
          <a:bodyPr lIns="0" tIns="0" rIns="0" bIns="0" rtlCol="0" anchor="t">
            <a:spAutoFit/>
          </a:bodyPr>
          <a:lstStyle/>
          <a:p>
            <a:pPr algn="ctr" defTabSz="457200">
              <a:lnSpc>
                <a:spcPts val="4815"/>
              </a:lnSpc>
              <a:buClrTx/>
              <a:defRPr/>
            </a:pPr>
            <a:r>
              <a:rPr lang="en-US" sz="3439" kern="1200" spc="688">
                <a:latin typeface="Baskerville Display PT"/>
                <a:ea typeface="+mn-ea"/>
                <a:cs typeface="+mn-cs"/>
              </a:rPr>
              <a:t>FOUNDATION </a:t>
            </a:r>
          </a:p>
        </p:txBody>
      </p:sp>
      <p:sp>
        <p:nvSpPr>
          <p:cNvPr id="5" name="TextBox 5"/>
          <p:cNvSpPr txBox="1"/>
          <p:nvPr/>
        </p:nvSpPr>
        <p:spPr>
          <a:xfrm>
            <a:off x="2858268" y="4354780"/>
            <a:ext cx="3604433" cy="421462"/>
          </a:xfrm>
          <a:prstGeom prst="rect">
            <a:avLst/>
          </a:prstGeom>
        </p:spPr>
        <p:txBody>
          <a:bodyPr wrap="square" lIns="0" tIns="0" rIns="0" bIns="0" rtlCol="0" anchor="t">
            <a:spAutoFit/>
          </a:bodyPr>
          <a:lstStyle/>
          <a:p>
            <a:pPr algn="ctr" defTabSz="457200">
              <a:lnSpc>
                <a:spcPts val="1653"/>
              </a:lnSpc>
              <a:buClrTx/>
              <a:defRPr/>
            </a:pPr>
            <a:r>
              <a:rPr lang="en-US" sz="1181" kern="1200" spc="236" dirty="0">
                <a:latin typeface="Inter"/>
                <a:ea typeface="+mn-ea"/>
                <a:cs typeface="+mn-cs"/>
              </a:rPr>
              <a:t>BY:-HARMANJOT SINGH &amp; JASBIR SINGH</a:t>
            </a:r>
          </a:p>
          <a:p>
            <a:pPr algn="ctr" defTabSz="457200">
              <a:lnSpc>
                <a:spcPts val="1653"/>
              </a:lnSpc>
              <a:buClrTx/>
              <a:defRPr/>
            </a:pPr>
            <a:r>
              <a:rPr lang="en-US" sz="1181" kern="1200" spc="236" dirty="0">
                <a:latin typeface="Inter"/>
                <a:ea typeface="+mn-ea"/>
                <a:cs typeface="+mn-cs"/>
              </a:rPr>
              <a:t>CRN</a:t>
            </a:r>
            <a:r>
              <a:rPr lang="en-US" sz="1181" kern="1200" spc="236">
                <a:latin typeface="Inter"/>
                <a:ea typeface="+mn-ea"/>
                <a:cs typeface="+mn-cs"/>
              </a:rPr>
              <a:t>:-2014029 &amp; 2014033</a:t>
            </a:r>
            <a:endParaRPr lang="en-US" sz="1181" kern="1200" spc="236" dirty="0">
              <a:latin typeface="Inter"/>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56"/>
        <p:cNvGrpSpPr/>
        <p:nvPr/>
      </p:nvGrpSpPr>
      <p:grpSpPr>
        <a:xfrm>
          <a:off x="0" y="0"/>
          <a:ext cx="0" cy="0"/>
          <a:chOff x="0" y="0"/>
          <a:chExt cx="0" cy="0"/>
        </a:xfrm>
      </p:grpSpPr>
      <p:sp>
        <p:nvSpPr>
          <p:cNvPr id="157" name="Google Shape;157;p31"/>
          <p:cNvSpPr/>
          <p:nvPr/>
        </p:nvSpPr>
        <p:spPr>
          <a:xfrm flipH="1">
            <a:off x="6705000" y="3319675"/>
            <a:ext cx="2439000" cy="1866000"/>
          </a:xfrm>
          <a:prstGeom prst="snip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body" idx="1"/>
          </p:nvPr>
        </p:nvSpPr>
        <p:spPr>
          <a:xfrm>
            <a:off x="642050" y="1096575"/>
            <a:ext cx="6292500" cy="3902700"/>
          </a:xfrm>
          <a:prstGeom prst="rect">
            <a:avLst/>
          </a:prstGeom>
        </p:spPr>
        <p:txBody>
          <a:bodyPr spcFirstLastPara="1" wrap="square" lIns="91425" tIns="91425" rIns="91425" bIns="91425" anchor="t" anchorCtr="0">
            <a:noAutofit/>
          </a:bodyPr>
          <a:lstStyle/>
          <a:p>
            <a:pPr marL="12065" marR="5080" indent="0">
              <a:lnSpc>
                <a:spcPct val="120200"/>
              </a:lnSpc>
              <a:spcBef>
                <a:spcPts val="100"/>
              </a:spcBef>
              <a:buNone/>
              <a:tabLst>
                <a:tab pos="240665" algn="l"/>
                <a:tab pos="241300" algn="l"/>
              </a:tabLst>
            </a:pPr>
            <a:r>
              <a:rPr lang="en-US" sz="1400" dirty="0">
                <a:latin typeface="Aharoni" panose="020B0604020202020204" pitchFamily="2" charset="-79"/>
                <a:ea typeface="Nirmala Text Semilight" panose="020B0502040204020203" pitchFamily="34" charset="0"/>
                <a:cs typeface="Aharoni" panose="020B0604020202020204" pitchFamily="2" charset="-79"/>
              </a:rPr>
              <a:t>The</a:t>
            </a:r>
            <a:r>
              <a:rPr lang="en-US" sz="1400" spc="85" dirty="0">
                <a:latin typeface="Aharoni" panose="020B0604020202020204" pitchFamily="2" charset="-79"/>
                <a:ea typeface="Nirmala Text Semilight" panose="020B0502040204020203" pitchFamily="34" charset="0"/>
                <a:cs typeface="Aharoni" panose="020B0604020202020204" pitchFamily="2" charset="-79"/>
              </a:rPr>
              <a:t> </a:t>
            </a:r>
            <a:r>
              <a:rPr lang="en-US" sz="1400" spc="75" dirty="0">
                <a:latin typeface="Aharoni" panose="020B0604020202020204" pitchFamily="2" charset="-79"/>
                <a:ea typeface="Nirmala Text Semilight" panose="020B0502040204020203" pitchFamily="34" charset="0"/>
                <a:cs typeface="Aharoni" panose="020B0604020202020204" pitchFamily="2" charset="-79"/>
              </a:rPr>
              <a:t>term</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“basement”</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has</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been</a:t>
            </a:r>
            <a:r>
              <a:rPr lang="en-US" sz="1400" spc="95"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regarded</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as</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synonymous</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spc="75" dirty="0">
                <a:latin typeface="Aharoni" panose="020B0604020202020204" pitchFamily="2" charset="-79"/>
                <a:ea typeface="Nirmala Text Semilight" panose="020B0502040204020203" pitchFamily="34" charset="0"/>
                <a:cs typeface="Aharoni" panose="020B0604020202020204" pitchFamily="2" charset="-79"/>
              </a:rPr>
              <a:t>to</a:t>
            </a:r>
            <a:r>
              <a:rPr lang="en-US" sz="1400" spc="95" dirty="0">
                <a:latin typeface="Aharoni" panose="020B0604020202020204" pitchFamily="2" charset="-79"/>
                <a:ea typeface="Nirmala Text Semilight" panose="020B0502040204020203" pitchFamily="34" charset="0"/>
                <a:cs typeface="Aharoni" panose="020B0604020202020204" pitchFamily="2" charset="-79"/>
              </a:rPr>
              <a:t> </a:t>
            </a:r>
            <a:r>
              <a:rPr lang="en-US" sz="1400" spc="55" dirty="0">
                <a:latin typeface="Aharoni" panose="020B0604020202020204" pitchFamily="2" charset="-79"/>
                <a:ea typeface="Nirmala Text Semilight" panose="020B0502040204020203" pitchFamily="34" charset="0"/>
                <a:cs typeface="Aharoni" panose="020B0604020202020204" pitchFamily="2" charset="-79"/>
              </a:rPr>
              <a:t>the</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spc="75" dirty="0">
                <a:latin typeface="Aharoni" panose="020B0604020202020204" pitchFamily="2" charset="-79"/>
                <a:ea typeface="Nirmala Text Semilight" panose="020B0502040204020203" pitchFamily="34" charset="0"/>
                <a:cs typeface="Aharoni" panose="020B0604020202020204" pitchFamily="2" charset="-79"/>
              </a:rPr>
              <a:t>term</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“deep</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pit”,</a:t>
            </a:r>
            <a:r>
              <a:rPr lang="en-US" sz="1400" spc="100" dirty="0">
                <a:latin typeface="Aharoni" panose="020B0604020202020204" pitchFamily="2" charset="-79"/>
                <a:ea typeface="Nirmala Text Semilight" panose="020B0502040204020203" pitchFamily="34" charset="0"/>
                <a:cs typeface="Aharoni" panose="020B0604020202020204" pitchFamily="2" charset="-79"/>
              </a:rPr>
              <a:t> </a:t>
            </a:r>
            <a:r>
              <a:rPr lang="en-US" sz="1400" spc="-10" dirty="0">
                <a:latin typeface="Aharoni" panose="020B0604020202020204" pitchFamily="2" charset="-79"/>
                <a:ea typeface="Nirmala Text Semilight" panose="020B0502040204020203" pitchFamily="34" charset="0"/>
                <a:cs typeface="Aharoni" panose="020B0604020202020204" pitchFamily="2" charset="-79"/>
              </a:rPr>
              <a:t>which </a:t>
            </a:r>
            <a:r>
              <a:rPr lang="en-US" sz="1400" dirty="0">
                <a:latin typeface="Aharoni" panose="020B0604020202020204" pitchFamily="2" charset="-79"/>
                <a:ea typeface="Nirmala Text Semilight" panose="020B0502040204020203" pitchFamily="34" charset="0"/>
                <a:cs typeface="Aharoni" panose="020B0604020202020204" pitchFamily="2" charset="-79"/>
              </a:rPr>
              <a:t>applies</a:t>
            </a:r>
            <a:r>
              <a:rPr lang="en-US" sz="1400" spc="70" dirty="0">
                <a:latin typeface="Aharoni" panose="020B0604020202020204" pitchFamily="2" charset="-79"/>
                <a:ea typeface="Nirmala Text Semilight" panose="020B0502040204020203" pitchFamily="34" charset="0"/>
                <a:cs typeface="Aharoni" panose="020B0604020202020204" pitchFamily="2" charset="-79"/>
              </a:rPr>
              <a:t> </a:t>
            </a:r>
            <a:r>
              <a:rPr lang="en-US" sz="1400" spc="75" dirty="0">
                <a:latin typeface="Aharoni" panose="020B0604020202020204" pitchFamily="2" charset="-79"/>
                <a:ea typeface="Nirmala Text Semilight" panose="020B0502040204020203" pitchFamily="34" charset="0"/>
                <a:cs typeface="Aharoni" panose="020B0604020202020204" pitchFamily="2" charset="-79"/>
              </a:rPr>
              <a:t>to</a:t>
            </a:r>
            <a:r>
              <a:rPr lang="en-US" sz="1400" spc="7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excavations</a:t>
            </a:r>
            <a:r>
              <a:rPr lang="en-US" sz="1400" spc="7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over</a:t>
            </a:r>
            <a:r>
              <a:rPr lang="en-US" sz="1400" spc="75" dirty="0">
                <a:latin typeface="Aharoni" panose="020B0604020202020204" pitchFamily="2" charset="-79"/>
                <a:ea typeface="Nirmala Text Semilight" panose="020B0502040204020203" pitchFamily="34" charset="0"/>
                <a:cs typeface="Aharoni" panose="020B0604020202020204" pitchFamily="2" charset="-79"/>
              </a:rPr>
              <a:t> </a:t>
            </a:r>
            <a:r>
              <a:rPr lang="en-US" sz="1400" spc="70" dirty="0">
                <a:latin typeface="Aharoni" panose="020B0604020202020204" pitchFamily="2" charset="-79"/>
                <a:ea typeface="Nirmala Text Semilight" panose="020B0502040204020203" pitchFamily="34" charset="0"/>
                <a:cs typeface="Aharoni" panose="020B0604020202020204" pitchFamily="2" charset="-79"/>
              </a:rPr>
              <a:t> 4.5 </a:t>
            </a:r>
            <a:r>
              <a:rPr lang="en-US" sz="1400" spc="114" dirty="0">
                <a:latin typeface="Aharoni" panose="020B0604020202020204" pitchFamily="2" charset="-79"/>
                <a:ea typeface="Nirmala Text Semilight" panose="020B0502040204020203" pitchFamily="34" charset="0"/>
                <a:cs typeface="Aharoni" panose="020B0604020202020204" pitchFamily="2" charset="-79"/>
              </a:rPr>
              <a:t>m</a:t>
            </a:r>
            <a:r>
              <a:rPr lang="en-US" sz="1400" spc="70" dirty="0">
                <a:latin typeface="Aharoni" panose="020B0604020202020204" pitchFamily="2" charset="-79"/>
                <a:ea typeface="Nirmala Text Semilight" panose="020B0502040204020203" pitchFamily="34" charset="0"/>
                <a:cs typeface="Aharoni" panose="020B0604020202020204" pitchFamily="2" charset="-79"/>
              </a:rPr>
              <a:t> </a:t>
            </a:r>
            <a:r>
              <a:rPr lang="en-US" sz="1400" spc="-20" dirty="0">
                <a:latin typeface="Aharoni" panose="020B0604020202020204" pitchFamily="2" charset="-79"/>
                <a:ea typeface="Nirmala Text Semilight" panose="020B0502040204020203" pitchFamily="34" charset="0"/>
                <a:cs typeface="Aharoni" panose="020B0604020202020204" pitchFamily="2" charset="-79"/>
              </a:rPr>
              <a:t>deep. </a:t>
            </a:r>
            <a:r>
              <a:rPr lang="en-US" sz="1400" dirty="0">
                <a:latin typeface="Aharoni" panose="020B0604020202020204" pitchFamily="2" charset="-79"/>
                <a:ea typeface="Nirmala Text Semilight" panose="020B0502040204020203" pitchFamily="34" charset="0"/>
                <a:cs typeface="Aharoni" panose="020B0604020202020204" pitchFamily="2" charset="-79"/>
              </a:rPr>
              <a:t>The</a:t>
            </a:r>
            <a:r>
              <a:rPr lang="en-US" sz="1400" spc="-20" dirty="0">
                <a:latin typeface="Aharoni" panose="020B0604020202020204" pitchFamily="2" charset="-79"/>
                <a:ea typeface="Nirmala Text Semilight" panose="020B0502040204020203" pitchFamily="34" charset="0"/>
                <a:cs typeface="Aharoni" panose="020B0604020202020204" pitchFamily="2" charset="-79"/>
              </a:rPr>
              <a:t> </a:t>
            </a:r>
            <a:r>
              <a:rPr lang="en-US" sz="1400" spc="55" dirty="0">
                <a:latin typeface="Aharoni" panose="020B0604020202020204" pitchFamily="2" charset="-79"/>
                <a:ea typeface="Nirmala Text Semilight" panose="020B0502040204020203" pitchFamily="34" charset="0"/>
                <a:cs typeface="Aharoni" panose="020B0604020202020204" pitchFamily="2" charset="-79"/>
              </a:rPr>
              <a:t>main</a:t>
            </a:r>
            <a:r>
              <a:rPr lang="en-US" sz="1400" spc="-20" dirty="0">
                <a:latin typeface="Aharoni" panose="020B0604020202020204" pitchFamily="2" charset="-79"/>
                <a:ea typeface="Nirmala Text Semilight" panose="020B0502040204020203" pitchFamily="34" charset="0"/>
                <a:cs typeface="Aharoni" panose="020B0604020202020204" pitchFamily="2" charset="-79"/>
              </a:rPr>
              <a:t> </a:t>
            </a:r>
            <a:r>
              <a:rPr lang="en-US" sz="1400" spc="45" dirty="0">
                <a:latin typeface="Aharoni" panose="020B0604020202020204" pitchFamily="2" charset="-79"/>
                <a:ea typeface="Nirmala Text Semilight" panose="020B0502040204020203" pitchFamily="34" charset="0"/>
                <a:cs typeface="Aharoni" panose="020B0604020202020204" pitchFamily="2" charset="-79"/>
              </a:rPr>
              <a:t>purpose</a:t>
            </a:r>
            <a:r>
              <a:rPr lang="en-US" sz="1400" spc="-15" dirty="0">
                <a:latin typeface="Aharoni" panose="020B0604020202020204" pitchFamily="2" charset="-79"/>
                <a:ea typeface="Nirmala Text Semilight" panose="020B0502040204020203" pitchFamily="34" charset="0"/>
                <a:cs typeface="Aharoni" panose="020B0604020202020204" pitchFamily="2" charset="-79"/>
              </a:rPr>
              <a:t> </a:t>
            </a:r>
            <a:r>
              <a:rPr lang="en-US" sz="1400" spc="65" dirty="0">
                <a:latin typeface="Aharoni" panose="020B0604020202020204" pitchFamily="2" charset="-79"/>
                <a:ea typeface="Nirmala Text Semilight" panose="020B0502040204020203" pitchFamily="34" charset="0"/>
                <a:cs typeface="Aharoni" panose="020B0604020202020204" pitchFamily="2" charset="-79"/>
              </a:rPr>
              <a:t>of</a:t>
            </a:r>
            <a:r>
              <a:rPr lang="en-US" sz="1400" spc="-20" dirty="0">
                <a:latin typeface="Aharoni" panose="020B0604020202020204" pitchFamily="2" charset="-79"/>
                <a:ea typeface="Nirmala Text Semilight" panose="020B0502040204020203" pitchFamily="34" charset="0"/>
                <a:cs typeface="Aharoni" panose="020B0604020202020204" pitchFamily="2" charset="-79"/>
              </a:rPr>
              <a:t> </a:t>
            </a:r>
            <a:r>
              <a:rPr lang="en-US" sz="1400" spc="-10" dirty="0">
                <a:latin typeface="Aharoni" panose="020B0604020202020204" pitchFamily="2" charset="-79"/>
                <a:ea typeface="Nirmala Text Semilight" panose="020B0502040204020203" pitchFamily="34" charset="0"/>
                <a:cs typeface="Aharoni" panose="020B0604020202020204" pitchFamily="2" charset="-79"/>
              </a:rPr>
              <a:t>constructing </a:t>
            </a:r>
            <a:r>
              <a:rPr lang="en-US" sz="1400" dirty="0">
                <a:latin typeface="Aharoni" panose="020B0604020202020204" pitchFamily="2" charset="-79"/>
                <a:ea typeface="Nirmala Text Semilight" panose="020B0502040204020203" pitchFamily="34" charset="0"/>
                <a:cs typeface="Aharoni" panose="020B0604020202020204" pitchFamily="2" charset="-79"/>
              </a:rPr>
              <a:t>basements</a:t>
            </a:r>
            <a:r>
              <a:rPr lang="en-US" sz="1400" spc="270" dirty="0">
                <a:latin typeface="Aharoni" panose="020B0604020202020204" pitchFamily="2" charset="-79"/>
                <a:ea typeface="Nirmala Text Semilight" panose="020B0502040204020203" pitchFamily="34" charset="0"/>
                <a:cs typeface="Aharoni" panose="020B0604020202020204" pitchFamily="2" charset="-79"/>
              </a:rPr>
              <a:t> </a:t>
            </a:r>
            <a:r>
              <a:rPr lang="en-US" sz="1400" spc="-20" dirty="0">
                <a:latin typeface="Aharoni" panose="020B0604020202020204" pitchFamily="2" charset="-79"/>
                <a:ea typeface="Nirmala Text Semilight" panose="020B0502040204020203" pitchFamily="34" charset="0"/>
                <a:cs typeface="Aharoni" panose="020B0604020202020204" pitchFamily="2" charset="-79"/>
              </a:rPr>
              <a:t>are </a:t>
            </a:r>
            <a:r>
              <a:rPr lang="en-US" sz="1400" spc="75" dirty="0">
                <a:latin typeface="Aharoni" panose="020B0604020202020204" pitchFamily="2" charset="-79"/>
                <a:ea typeface="Nirmala Text Semilight" panose="020B0502040204020203" pitchFamily="34" charset="0"/>
                <a:cs typeface="Aharoni" panose="020B0604020202020204" pitchFamily="2" charset="-79"/>
              </a:rPr>
              <a:t>to</a:t>
            </a:r>
            <a:r>
              <a:rPr lang="en-US" sz="1400" spc="-5" dirty="0">
                <a:latin typeface="Aharoni" panose="020B0604020202020204" pitchFamily="2" charset="-79"/>
                <a:ea typeface="Nirmala Text Semilight" panose="020B0502040204020203" pitchFamily="34" charset="0"/>
                <a:cs typeface="Aharoni" panose="020B0604020202020204" pitchFamily="2" charset="-79"/>
              </a:rPr>
              <a:t> </a:t>
            </a:r>
            <a:r>
              <a:rPr lang="en-US" sz="1400" spc="45" dirty="0">
                <a:latin typeface="Aharoni" panose="020B0604020202020204" pitchFamily="2" charset="-79"/>
                <a:ea typeface="Nirmala Text Semilight" panose="020B0502040204020203" pitchFamily="34" charset="0"/>
                <a:cs typeface="Aharoni" panose="020B0604020202020204" pitchFamily="2" charset="-79"/>
              </a:rPr>
              <a:t>provide</a:t>
            </a:r>
            <a:r>
              <a:rPr lang="en-US" sz="1400" spc="-5" dirty="0">
                <a:latin typeface="Aharoni" panose="020B0604020202020204" pitchFamily="2" charset="-79"/>
                <a:ea typeface="Nirmala Text Semilight" panose="020B0502040204020203" pitchFamily="34" charset="0"/>
                <a:cs typeface="Aharoni" panose="020B0604020202020204" pitchFamily="2" charset="-79"/>
              </a:rPr>
              <a:t> </a:t>
            </a:r>
            <a:r>
              <a:rPr lang="en-US" sz="1400" spc="45" dirty="0">
                <a:latin typeface="Aharoni" panose="020B0604020202020204" pitchFamily="2" charset="-79"/>
                <a:ea typeface="Nirmala Text Semilight" panose="020B0502040204020203" pitchFamily="34" charset="0"/>
                <a:cs typeface="Aharoni" panose="020B0604020202020204" pitchFamily="2" charset="-79"/>
              </a:rPr>
              <a:t>additional</a:t>
            </a:r>
            <a:r>
              <a:rPr lang="en-US" sz="1400" spc="-5" dirty="0">
                <a:latin typeface="Aharoni" panose="020B0604020202020204" pitchFamily="2" charset="-79"/>
                <a:ea typeface="Nirmala Text Semilight" panose="020B0502040204020203" pitchFamily="34" charset="0"/>
                <a:cs typeface="Aharoni" panose="020B0604020202020204" pitchFamily="2" charset="-79"/>
              </a:rPr>
              <a:t> </a:t>
            </a:r>
            <a:r>
              <a:rPr lang="en-US" sz="1400" spc="-10" dirty="0">
                <a:latin typeface="Aharoni" panose="020B0604020202020204" pitchFamily="2" charset="-79"/>
                <a:ea typeface="Nirmala Text Semilight" panose="020B0502040204020203" pitchFamily="34" charset="0"/>
                <a:cs typeface="Aharoni" panose="020B0604020202020204" pitchFamily="2" charset="-79"/>
              </a:rPr>
              <a:t>space,</a:t>
            </a:r>
            <a:r>
              <a:rPr lang="en-US" sz="1400" spc="-20" dirty="0">
                <a:latin typeface="Aharoni" panose="020B0604020202020204" pitchFamily="2" charset="-79"/>
                <a:ea typeface="Nirmala Text Semilight" panose="020B0502040204020203" pitchFamily="34" charset="0"/>
                <a:cs typeface="Aharoni" panose="020B0604020202020204" pitchFamily="2" charset="-79"/>
              </a:rPr>
              <a:t> </a:t>
            </a:r>
            <a:r>
              <a:rPr lang="en-US" sz="1400" spc="50" dirty="0">
                <a:latin typeface="Aharoni" panose="020B0604020202020204" pitchFamily="2" charset="-79"/>
                <a:ea typeface="Nirmala Text Semilight" panose="020B0502040204020203" pitchFamily="34" charset="0"/>
                <a:cs typeface="Aharoni" panose="020B0604020202020204" pitchFamily="2" charset="-79"/>
              </a:rPr>
              <a:t>in</a:t>
            </a:r>
            <a:r>
              <a:rPr lang="en-US" sz="1400" spc="75"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some</a:t>
            </a:r>
            <a:r>
              <a:rPr lang="en-US" sz="1400" spc="75" dirty="0">
                <a:latin typeface="Aharoni" panose="020B0604020202020204" pitchFamily="2" charset="-79"/>
                <a:ea typeface="Nirmala Text Semilight" panose="020B0502040204020203" pitchFamily="34" charset="0"/>
                <a:cs typeface="Aharoni" panose="020B0604020202020204" pitchFamily="2" charset="-79"/>
              </a:rPr>
              <a:t> </a:t>
            </a:r>
            <a:r>
              <a:rPr lang="en-US" sz="1400" spc="-20" dirty="0">
                <a:latin typeface="Aharoni" panose="020B0604020202020204" pitchFamily="2" charset="-79"/>
                <a:ea typeface="Nirmala Text Semilight" panose="020B0502040204020203" pitchFamily="34" charset="0"/>
                <a:cs typeface="Aharoni" panose="020B0604020202020204" pitchFamily="2" charset="-79"/>
              </a:rPr>
              <a:t>cases,</a:t>
            </a:r>
            <a:r>
              <a:rPr lang="en-US" sz="1400" spc="8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basements</a:t>
            </a:r>
            <a:r>
              <a:rPr lang="en-US" sz="1400" spc="75"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may</a:t>
            </a:r>
            <a:r>
              <a:rPr lang="en-US" sz="1400" spc="8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be</a:t>
            </a:r>
            <a:r>
              <a:rPr lang="en-US" sz="1400" spc="75" dirty="0">
                <a:latin typeface="Aharoni" panose="020B0604020202020204" pitchFamily="2" charset="-79"/>
                <a:ea typeface="Nirmala Text Semilight" panose="020B0502040204020203" pitchFamily="34" charset="0"/>
                <a:cs typeface="Aharoni" panose="020B0604020202020204" pitchFamily="2" charset="-79"/>
              </a:rPr>
              <a:t> </a:t>
            </a:r>
            <a:r>
              <a:rPr lang="en-US" sz="1400" spc="-10" dirty="0">
                <a:latin typeface="Aharoni" panose="020B0604020202020204" pitchFamily="2" charset="-79"/>
                <a:ea typeface="Nirmala Text Semilight" panose="020B0502040204020203" pitchFamily="34" charset="0"/>
                <a:cs typeface="Aharoni" panose="020B0604020202020204" pitchFamily="2" charset="-79"/>
              </a:rPr>
              <a:t>needed </a:t>
            </a:r>
            <a:r>
              <a:rPr lang="en-US" sz="1400" dirty="0">
                <a:latin typeface="Aharoni" panose="020B0604020202020204" pitchFamily="2" charset="-79"/>
                <a:ea typeface="Nirmala Text Semilight" panose="020B0502040204020203" pitchFamily="34" charset="0"/>
                <a:cs typeface="Aharoni" panose="020B0604020202020204" pitchFamily="2" charset="-79"/>
              </a:rPr>
              <a:t>reducing</a:t>
            </a:r>
            <a:r>
              <a:rPr lang="en-US" sz="1400" spc="155" dirty="0">
                <a:latin typeface="Aharoni" panose="020B0604020202020204" pitchFamily="2" charset="-79"/>
                <a:ea typeface="Nirmala Text Semilight" panose="020B0502040204020203" pitchFamily="34" charset="0"/>
                <a:cs typeface="Aharoni" panose="020B0604020202020204" pitchFamily="2" charset="-79"/>
              </a:rPr>
              <a:t> </a:t>
            </a:r>
            <a:r>
              <a:rPr lang="en-US" sz="1400" spc="55" dirty="0">
                <a:latin typeface="Aharoni" panose="020B0604020202020204" pitchFamily="2" charset="-79"/>
                <a:ea typeface="Nirmala Text Semilight" panose="020B0502040204020203" pitchFamily="34" charset="0"/>
                <a:cs typeface="Aharoni" panose="020B0604020202020204" pitchFamily="2" charset="-79"/>
              </a:rPr>
              <a:t>net</a:t>
            </a:r>
            <a:r>
              <a:rPr lang="en-US" sz="1400" spc="155"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bearing</a:t>
            </a:r>
            <a:r>
              <a:rPr lang="en-US" sz="1400" spc="155"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pressure</a:t>
            </a:r>
            <a:r>
              <a:rPr lang="en-US" sz="1400" spc="160" dirty="0">
                <a:latin typeface="Aharoni" panose="020B0604020202020204" pitchFamily="2" charset="-79"/>
                <a:ea typeface="Nirmala Text Semilight" panose="020B0502040204020203" pitchFamily="34" charset="0"/>
                <a:cs typeface="Aharoni" panose="020B0604020202020204" pitchFamily="2" charset="-79"/>
              </a:rPr>
              <a:t> </a:t>
            </a:r>
            <a:r>
              <a:rPr lang="en-US" sz="1400" dirty="0">
                <a:latin typeface="Aharoni" panose="020B0604020202020204" pitchFamily="2" charset="-79"/>
                <a:ea typeface="Nirmala Text Semilight" panose="020B0502040204020203" pitchFamily="34" charset="0"/>
                <a:cs typeface="Aharoni" panose="020B0604020202020204" pitchFamily="2" charset="-79"/>
              </a:rPr>
              <a:t>by</a:t>
            </a:r>
            <a:r>
              <a:rPr lang="en-US" sz="1400" spc="155" dirty="0">
                <a:latin typeface="Aharoni" panose="020B0604020202020204" pitchFamily="2" charset="-79"/>
                <a:ea typeface="Nirmala Text Semilight" panose="020B0502040204020203" pitchFamily="34" charset="0"/>
                <a:cs typeface="Aharoni" panose="020B0604020202020204" pitchFamily="2" charset="-79"/>
              </a:rPr>
              <a:t> </a:t>
            </a:r>
            <a:r>
              <a:rPr lang="en-US" sz="1400" spc="30" dirty="0">
                <a:latin typeface="Aharoni" panose="020B0604020202020204" pitchFamily="2" charset="-79"/>
                <a:ea typeface="Nirmala Text Semilight" panose="020B0502040204020203" pitchFamily="34" charset="0"/>
                <a:cs typeface="Aharoni" panose="020B0604020202020204" pitchFamily="2" charset="-79"/>
              </a:rPr>
              <a:t>the </a:t>
            </a:r>
            <a:r>
              <a:rPr lang="en-US" sz="1400" dirty="0">
                <a:latin typeface="Aharoni" panose="020B0604020202020204" pitchFamily="2" charset="-79"/>
                <a:ea typeface="Nirmala Text Semilight" panose="020B0502040204020203" pitchFamily="34" charset="0"/>
                <a:cs typeface="Aharoni" panose="020B0604020202020204" pitchFamily="2" charset="-79"/>
              </a:rPr>
              <a:t>removal</a:t>
            </a:r>
            <a:r>
              <a:rPr lang="en-US" sz="1400" spc="80" dirty="0">
                <a:latin typeface="Aharoni" panose="020B0604020202020204" pitchFamily="2" charset="-79"/>
                <a:ea typeface="Nirmala Text Semilight" panose="020B0502040204020203" pitchFamily="34" charset="0"/>
                <a:cs typeface="Aharoni" panose="020B0604020202020204" pitchFamily="2" charset="-79"/>
              </a:rPr>
              <a:t> </a:t>
            </a:r>
            <a:r>
              <a:rPr lang="en-US" sz="1400" spc="65" dirty="0">
                <a:latin typeface="Aharoni" panose="020B0604020202020204" pitchFamily="2" charset="-79"/>
                <a:ea typeface="Nirmala Text Semilight" panose="020B0502040204020203" pitchFamily="34" charset="0"/>
                <a:cs typeface="Aharoni" panose="020B0604020202020204" pitchFamily="2" charset="-79"/>
              </a:rPr>
              <a:t>of</a:t>
            </a:r>
            <a:r>
              <a:rPr lang="en-US" sz="1400" spc="80" dirty="0">
                <a:latin typeface="Aharoni" panose="020B0604020202020204" pitchFamily="2" charset="-79"/>
                <a:ea typeface="Nirmala Text Semilight" panose="020B0502040204020203" pitchFamily="34" charset="0"/>
                <a:cs typeface="Aharoni" panose="020B0604020202020204" pitchFamily="2" charset="-79"/>
              </a:rPr>
              <a:t> </a:t>
            </a:r>
            <a:r>
              <a:rPr lang="en-US" sz="1400" spc="55" dirty="0">
                <a:latin typeface="Aharoni" panose="020B0604020202020204" pitchFamily="2" charset="-79"/>
                <a:ea typeface="Nirmala Text Semilight" panose="020B0502040204020203" pitchFamily="34" charset="0"/>
                <a:cs typeface="Aharoni" panose="020B0604020202020204" pitchFamily="2" charset="-79"/>
              </a:rPr>
              <a:t>the</a:t>
            </a:r>
            <a:r>
              <a:rPr lang="en-US" sz="1400" spc="80" dirty="0">
                <a:latin typeface="Aharoni" panose="020B0604020202020204" pitchFamily="2" charset="-79"/>
                <a:ea typeface="Nirmala Text Semilight" panose="020B0502040204020203" pitchFamily="34" charset="0"/>
                <a:cs typeface="Aharoni" panose="020B0604020202020204" pitchFamily="2" charset="-79"/>
              </a:rPr>
              <a:t> </a:t>
            </a:r>
            <a:r>
              <a:rPr lang="en-US" sz="1400" spc="-20" dirty="0">
                <a:latin typeface="Aharoni" panose="020B0604020202020204" pitchFamily="2" charset="-79"/>
                <a:ea typeface="Nirmala Text Semilight" panose="020B0502040204020203" pitchFamily="34" charset="0"/>
                <a:cs typeface="Aharoni" panose="020B0604020202020204" pitchFamily="2" charset="-79"/>
              </a:rPr>
              <a:t>soil.</a:t>
            </a:r>
          </a:p>
          <a:p>
            <a:pPr marL="12065" marR="5080" indent="0">
              <a:lnSpc>
                <a:spcPct val="120200"/>
              </a:lnSpc>
              <a:spcBef>
                <a:spcPts val="100"/>
              </a:spcBef>
              <a:buNone/>
              <a:tabLst>
                <a:tab pos="240665" algn="l"/>
                <a:tab pos="241300" algn="l"/>
              </a:tabLst>
            </a:pPr>
            <a:r>
              <a:rPr lang="en-US" sz="1400" dirty="0">
                <a:solidFill>
                  <a:schemeClr val="tx1"/>
                </a:solidFill>
                <a:latin typeface="Aharoni" panose="02010803020104030203" pitchFamily="2" charset="-79"/>
                <a:cs typeface="Aharoni" panose="02010803020104030203" pitchFamily="2" charset="-79"/>
              </a:rPr>
              <a:t>Basements</a:t>
            </a:r>
            <a:r>
              <a:rPr lang="en-US" sz="1400" spc="8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are</a:t>
            </a:r>
            <a:r>
              <a:rPr lang="en-US" sz="1400" spc="85" dirty="0">
                <a:solidFill>
                  <a:schemeClr val="tx1"/>
                </a:solidFill>
                <a:latin typeface="Aharoni" panose="02010803020104030203" pitchFamily="2" charset="-79"/>
                <a:cs typeface="Aharoni" panose="02010803020104030203" pitchFamily="2" charset="-79"/>
              </a:rPr>
              <a:t> </a:t>
            </a:r>
            <a:r>
              <a:rPr lang="en-US" sz="1400" spc="65" dirty="0">
                <a:solidFill>
                  <a:schemeClr val="tx1"/>
                </a:solidFill>
                <a:latin typeface="Aharoni" panose="02010803020104030203" pitchFamily="2" charset="-79"/>
                <a:cs typeface="Aharoni" panose="02010803020104030203" pitchFamily="2" charset="-79"/>
              </a:rPr>
              <a:t>common</a:t>
            </a:r>
            <a:r>
              <a:rPr lang="en-US" sz="1400" spc="8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in</a:t>
            </a:r>
            <a:r>
              <a:rPr lang="en-US" sz="1400" spc="8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large</a:t>
            </a:r>
            <a:r>
              <a:rPr lang="en-US" sz="1400" spc="8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and</a:t>
            </a:r>
            <a:r>
              <a:rPr lang="en-US" sz="1400" spc="8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tall</a:t>
            </a:r>
            <a:r>
              <a:rPr lang="en-US" sz="1400" spc="8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buildings</a:t>
            </a:r>
            <a:r>
              <a:rPr lang="en-US" sz="1400" spc="8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and</a:t>
            </a:r>
            <a:r>
              <a:rPr lang="en-US" sz="1400" spc="80" dirty="0">
                <a:solidFill>
                  <a:schemeClr val="tx1"/>
                </a:solidFill>
                <a:latin typeface="Aharoni" panose="02010803020104030203" pitchFamily="2" charset="-79"/>
                <a:cs typeface="Aharoni" panose="02010803020104030203" pitchFamily="2" charset="-79"/>
              </a:rPr>
              <a:t> </a:t>
            </a:r>
            <a:r>
              <a:rPr lang="en-US" sz="1400" spc="60" dirty="0">
                <a:solidFill>
                  <a:schemeClr val="tx1"/>
                </a:solidFill>
                <a:latin typeface="Aharoni" panose="02010803020104030203" pitchFamily="2" charset="-79"/>
                <a:cs typeface="Aharoni" panose="02010803020104030203" pitchFamily="2" charset="-79"/>
              </a:rPr>
              <a:t>often</a:t>
            </a:r>
            <a:r>
              <a:rPr lang="en-US" sz="1400" spc="8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used</a:t>
            </a:r>
            <a:r>
              <a:rPr lang="en-US" sz="1400" spc="8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as</a:t>
            </a:r>
            <a:r>
              <a:rPr lang="en-US" sz="1400" spc="8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car</a:t>
            </a:r>
            <a:r>
              <a:rPr lang="en-US" sz="1400" spc="8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parks,</a:t>
            </a:r>
            <a:r>
              <a:rPr lang="en-US" sz="1400" spc="8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stores, </a:t>
            </a:r>
            <a:r>
              <a:rPr lang="en-US" sz="1400" spc="60" dirty="0">
                <a:solidFill>
                  <a:schemeClr val="tx1"/>
                </a:solidFill>
                <a:latin typeface="Aharoni" panose="02010803020104030203" pitchFamily="2" charset="-79"/>
                <a:cs typeface="Aharoni" panose="02010803020104030203" pitchFamily="2" charset="-79"/>
              </a:rPr>
              <a:t>underground</a:t>
            </a:r>
            <a:r>
              <a:rPr lang="en-US" sz="1400" spc="1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shopping</a:t>
            </a:r>
            <a:r>
              <a:rPr lang="en-US" sz="1400" spc="17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complexes</a:t>
            </a:r>
            <a:r>
              <a:rPr lang="en-US" sz="1400" spc="175" dirty="0">
                <a:solidFill>
                  <a:schemeClr val="tx1"/>
                </a:solidFill>
                <a:latin typeface="Aharoni" panose="02010803020104030203" pitchFamily="2" charset="-79"/>
                <a:cs typeface="Aharoni" panose="02010803020104030203" pitchFamily="2" charset="-79"/>
              </a:rPr>
              <a:t> </a:t>
            </a:r>
            <a:r>
              <a:rPr lang="en-US" sz="1400" spc="-20" dirty="0">
                <a:solidFill>
                  <a:schemeClr val="tx1"/>
                </a:solidFill>
                <a:latin typeface="Aharoni" panose="02010803020104030203" pitchFamily="2" charset="-79"/>
                <a:cs typeface="Aharoni" panose="02010803020104030203" pitchFamily="2" charset="-79"/>
              </a:rPr>
              <a:t>etc.</a:t>
            </a:r>
            <a:endParaRPr lang="en-US" sz="1400" dirty="0">
              <a:solidFill>
                <a:schemeClr val="tx1"/>
              </a:solidFill>
              <a:latin typeface="Aharoni" panose="02010803020104030203" pitchFamily="2" charset="-79"/>
              <a:cs typeface="Aharoni" panose="02010803020104030203" pitchFamily="2" charset="-79"/>
            </a:endParaRPr>
          </a:p>
          <a:p>
            <a:pPr marL="0" indent="0">
              <a:lnSpc>
                <a:spcPct val="115000"/>
              </a:lnSpc>
              <a:buNone/>
            </a:pPr>
            <a:endParaRPr lang="en-US" sz="1400" u="sng" dirty="0">
              <a:latin typeface="Aharoni" panose="02010803020104030203" pitchFamily="2" charset="-79"/>
              <a:cs typeface="Aharoni" panose="02010803020104030203" pitchFamily="2" charset="-79"/>
            </a:endParaRPr>
          </a:p>
          <a:p>
            <a:pPr marL="0" lvl="0" indent="0" algn="l" rtl="0">
              <a:lnSpc>
                <a:spcPct val="115000"/>
              </a:lnSpc>
              <a:spcBef>
                <a:spcPts val="0"/>
              </a:spcBef>
              <a:spcAft>
                <a:spcPts val="0"/>
              </a:spcAft>
              <a:buNone/>
            </a:pPr>
            <a:r>
              <a:rPr lang="en-US" sz="1400" dirty="0">
                <a:solidFill>
                  <a:schemeClr val="tx1"/>
                </a:solidFill>
                <a:latin typeface="Aharoni" panose="02010803020104030203" pitchFamily="2" charset="-79"/>
                <a:cs typeface="Aharoni" panose="02010803020104030203" pitchFamily="2" charset="-79"/>
              </a:rPr>
              <a:t>In</a:t>
            </a:r>
            <a:r>
              <a:rPr lang="en-US" sz="1400" spc="5" dirty="0">
                <a:solidFill>
                  <a:schemeClr val="tx1"/>
                </a:solidFill>
                <a:latin typeface="Aharoni" panose="02010803020104030203" pitchFamily="2" charset="-79"/>
                <a:cs typeface="Aharoni" panose="02010803020104030203" pitchFamily="2" charset="-79"/>
              </a:rPr>
              <a:t> </a:t>
            </a:r>
            <a:r>
              <a:rPr lang="en-US" sz="1400" spc="60" dirty="0">
                <a:solidFill>
                  <a:schemeClr val="tx1"/>
                </a:solidFill>
                <a:latin typeface="Aharoni" panose="02010803020104030203" pitchFamily="2" charset="-79"/>
                <a:cs typeface="Aharoni" panose="02010803020104030203" pitchFamily="2" charset="-79"/>
              </a:rPr>
              <a:t>most</a:t>
            </a:r>
            <a:r>
              <a:rPr lang="en-US" sz="1400" spc="5" dirty="0">
                <a:solidFill>
                  <a:schemeClr val="tx1"/>
                </a:solidFill>
                <a:latin typeface="Aharoni" panose="02010803020104030203" pitchFamily="2" charset="-79"/>
                <a:cs typeface="Aharoni" panose="02010803020104030203" pitchFamily="2" charset="-79"/>
              </a:rPr>
              <a:t> </a:t>
            </a:r>
            <a:r>
              <a:rPr lang="en-US" sz="1400" spc="-20" dirty="0">
                <a:solidFill>
                  <a:schemeClr val="tx1"/>
                </a:solidFill>
                <a:latin typeface="Aharoni" panose="02010803020104030203" pitchFamily="2" charset="-79"/>
                <a:cs typeface="Aharoni" panose="02010803020104030203" pitchFamily="2" charset="-79"/>
              </a:rPr>
              <a:t>cases,</a:t>
            </a:r>
            <a:r>
              <a:rPr lang="en-US" sz="1400" spc="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1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main</a:t>
            </a:r>
            <a:r>
              <a:rPr lang="en-US" sz="1400" spc="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function</a:t>
            </a:r>
            <a:r>
              <a:rPr lang="en-US" sz="1400" spc="5" dirty="0">
                <a:solidFill>
                  <a:schemeClr val="tx1"/>
                </a:solidFill>
                <a:latin typeface="Aharoni" panose="02010803020104030203" pitchFamily="2" charset="-79"/>
                <a:cs typeface="Aharoni" panose="02010803020104030203" pitchFamily="2" charset="-79"/>
              </a:rPr>
              <a:t> </a:t>
            </a:r>
            <a:r>
              <a:rPr lang="en-US" sz="1400" spc="65" dirty="0">
                <a:solidFill>
                  <a:schemeClr val="tx1"/>
                </a:solidFill>
                <a:latin typeface="Aharoni" panose="02010803020104030203" pitchFamily="2" charset="-79"/>
                <a:cs typeface="Aharoni" panose="02010803020104030203" pitchFamily="2" charset="-79"/>
              </a:rPr>
              <a:t>of</a:t>
            </a:r>
            <a:r>
              <a:rPr lang="en-US" sz="1400" spc="1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basement</a:t>
            </a:r>
            <a:r>
              <a:rPr lang="en-US" sz="1400" spc="5"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in</a:t>
            </a:r>
            <a:r>
              <a:rPr lang="en-US" sz="1400" spc="1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a:t>
            </a:r>
            <a:r>
              <a:rPr lang="en-US" sz="1400" spc="5" dirty="0">
                <a:solidFill>
                  <a:schemeClr val="tx1"/>
                </a:solidFill>
                <a:latin typeface="Aharoni" panose="02010803020104030203" pitchFamily="2" charset="-79"/>
                <a:cs typeface="Aharoni" panose="02010803020104030203" pitchFamily="2" charset="-79"/>
              </a:rPr>
              <a:t> </a:t>
            </a:r>
            <a:r>
              <a:rPr lang="en-US" sz="1400" spc="45" dirty="0">
                <a:solidFill>
                  <a:schemeClr val="tx1"/>
                </a:solidFill>
                <a:latin typeface="Aharoni" panose="02010803020104030203" pitchFamily="2" charset="-79"/>
                <a:cs typeface="Aharoni" panose="02010803020104030203" pitchFamily="2" charset="-79"/>
              </a:rPr>
              <a:t>building</a:t>
            </a:r>
            <a:r>
              <a:rPr lang="en-US" sz="1400" spc="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is</a:t>
            </a:r>
            <a:r>
              <a:rPr lang="en-US" sz="1400" spc="5" dirty="0">
                <a:solidFill>
                  <a:schemeClr val="tx1"/>
                </a:solidFill>
                <a:latin typeface="Aharoni" panose="02010803020104030203" pitchFamily="2" charset="-79"/>
                <a:cs typeface="Aharoni" panose="02010803020104030203" pitchFamily="2" charset="-79"/>
              </a:rPr>
              <a:t> </a:t>
            </a:r>
            <a:r>
              <a:rPr lang="en-US" sz="1400" spc="75" dirty="0">
                <a:solidFill>
                  <a:schemeClr val="tx1"/>
                </a:solidFill>
                <a:latin typeface="Aharoni" panose="02010803020104030203" pitchFamily="2" charset="-79"/>
                <a:cs typeface="Aharoni" panose="02010803020104030203" pitchFamily="2" charset="-79"/>
              </a:rPr>
              <a:t>to</a:t>
            </a:r>
            <a:r>
              <a:rPr lang="en-US" sz="1400" spc="10" dirty="0">
                <a:solidFill>
                  <a:schemeClr val="tx1"/>
                </a:solidFill>
                <a:latin typeface="Aharoni" panose="02010803020104030203" pitchFamily="2" charset="-79"/>
                <a:cs typeface="Aharoni" panose="02010803020104030203" pitchFamily="2" charset="-79"/>
              </a:rPr>
              <a:t> </a:t>
            </a:r>
            <a:r>
              <a:rPr lang="en-US" sz="1400" spc="45" dirty="0">
                <a:solidFill>
                  <a:schemeClr val="tx1"/>
                </a:solidFill>
                <a:latin typeface="Aharoni" panose="02010803020104030203" pitchFamily="2" charset="-79"/>
                <a:cs typeface="Aharoni" panose="02010803020104030203" pitchFamily="2" charset="-79"/>
              </a:rPr>
              <a:t>provide</a:t>
            </a:r>
            <a:r>
              <a:rPr lang="en-US" sz="1400" spc="5" dirty="0">
                <a:solidFill>
                  <a:schemeClr val="tx1"/>
                </a:solidFill>
                <a:latin typeface="Aharoni" panose="02010803020104030203" pitchFamily="2" charset="-79"/>
                <a:cs typeface="Aharoni" panose="02010803020104030203" pitchFamily="2" charset="-79"/>
              </a:rPr>
              <a:t> </a:t>
            </a:r>
            <a:r>
              <a:rPr lang="en-US" sz="1400" spc="35" dirty="0">
                <a:solidFill>
                  <a:schemeClr val="tx1"/>
                </a:solidFill>
                <a:latin typeface="Aharoni" panose="02010803020104030203" pitchFamily="2" charset="-79"/>
                <a:cs typeface="Aharoni" panose="02010803020104030203" pitchFamily="2" charset="-79"/>
              </a:rPr>
              <a:t>additional </a:t>
            </a:r>
            <a:r>
              <a:rPr lang="en-US" sz="1400" dirty="0">
                <a:solidFill>
                  <a:schemeClr val="tx1"/>
                </a:solidFill>
                <a:latin typeface="Aharoni" panose="02010803020104030203" pitchFamily="2" charset="-79"/>
                <a:cs typeface="Aharoni" panose="02010803020104030203" pitchFamily="2" charset="-79"/>
              </a:rPr>
              <a:t>space</a:t>
            </a:r>
            <a:r>
              <a:rPr lang="en-US" sz="1400" spc="70" dirty="0">
                <a:solidFill>
                  <a:schemeClr val="tx1"/>
                </a:solidFill>
                <a:latin typeface="Aharoni" panose="02010803020104030203" pitchFamily="2" charset="-79"/>
                <a:cs typeface="Aharoni" panose="02010803020104030203" pitchFamily="2" charset="-79"/>
              </a:rPr>
              <a:t> </a:t>
            </a:r>
            <a:r>
              <a:rPr lang="en-US" sz="1400" spc="75" dirty="0">
                <a:solidFill>
                  <a:schemeClr val="tx1"/>
                </a:solidFill>
                <a:latin typeface="Aharoni" panose="02010803020104030203" pitchFamily="2" charset="-79"/>
                <a:cs typeface="Aharoni" panose="02010803020104030203" pitchFamily="2" charset="-79"/>
              </a:rPr>
              <a:t>for</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owner,</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and</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7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fact</a:t>
            </a:r>
            <a:r>
              <a:rPr lang="en-US" sz="1400" spc="70" dirty="0">
                <a:solidFill>
                  <a:schemeClr val="tx1"/>
                </a:solidFill>
                <a:latin typeface="Aharoni" panose="02010803020104030203" pitchFamily="2" charset="-79"/>
                <a:cs typeface="Aharoni" panose="02010803020104030203" pitchFamily="2" charset="-79"/>
              </a:rPr>
              <a:t> </a:t>
            </a:r>
            <a:r>
              <a:rPr lang="en-US" sz="1400" spc="65" dirty="0">
                <a:solidFill>
                  <a:schemeClr val="tx1"/>
                </a:solidFill>
                <a:latin typeface="Aharoni" panose="02010803020104030203" pitchFamily="2" charset="-79"/>
                <a:cs typeface="Aharoni" panose="02010803020104030203" pitchFamily="2" charset="-79"/>
              </a:rPr>
              <a:t>that</a:t>
            </a:r>
            <a:r>
              <a:rPr lang="en-US" sz="1400" spc="70" dirty="0">
                <a:solidFill>
                  <a:schemeClr val="tx1"/>
                </a:solidFill>
                <a:latin typeface="Aharoni" panose="02010803020104030203" pitchFamily="2" charset="-79"/>
                <a:cs typeface="Aharoni" panose="02010803020104030203" pitchFamily="2" charset="-79"/>
              </a:rPr>
              <a:t> </a:t>
            </a:r>
            <a:r>
              <a:rPr lang="en-US" sz="1400" spc="65" dirty="0">
                <a:solidFill>
                  <a:schemeClr val="tx1"/>
                </a:solidFill>
                <a:latin typeface="Aharoni" panose="02010803020104030203" pitchFamily="2" charset="-79"/>
                <a:cs typeface="Aharoni" panose="02010803020104030203" pitchFamily="2" charset="-79"/>
              </a:rPr>
              <a:t>it</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reduces</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net</a:t>
            </a:r>
            <a:r>
              <a:rPr lang="en-US" sz="1400" spc="7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bearing</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pressure</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by</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weight</a:t>
            </a:r>
            <a:r>
              <a:rPr lang="en-US" sz="1400" spc="70" dirty="0">
                <a:solidFill>
                  <a:schemeClr val="tx1"/>
                </a:solidFill>
                <a:latin typeface="Aharoni" panose="02010803020104030203" pitchFamily="2" charset="-79"/>
                <a:cs typeface="Aharoni" panose="02010803020104030203" pitchFamily="2" charset="-79"/>
              </a:rPr>
              <a:t> </a:t>
            </a:r>
            <a:r>
              <a:rPr lang="en-US" sz="1400" spc="40" dirty="0">
                <a:solidFill>
                  <a:schemeClr val="tx1"/>
                </a:solidFill>
                <a:latin typeface="Aharoni" panose="02010803020104030203" pitchFamily="2" charset="-79"/>
                <a:cs typeface="Aharoni" panose="02010803020104030203" pitchFamily="2" charset="-79"/>
              </a:rPr>
              <a:t>of </a:t>
            </a:r>
            <a:r>
              <a:rPr lang="en-US" sz="1400" spc="55" dirty="0">
                <a:solidFill>
                  <a:schemeClr val="tx1"/>
                </a:solidFill>
                <a:latin typeface="Aharoni" panose="02010803020104030203" pitchFamily="2" charset="-79"/>
                <a:cs typeface="Aharoni" panose="02010803020104030203" pitchFamily="2" charset="-79"/>
              </a:rPr>
              <a:t>the</a:t>
            </a:r>
            <a:r>
              <a:rPr lang="en-US" sz="1400" spc="11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displaced</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soil</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may</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be</a:t>
            </a:r>
            <a:r>
              <a:rPr lang="en-US" sz="1400" spc="11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quite</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incidental.</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In</a:t>
            </a:r>
            <a:r>
              <a:rPr lang="en-US" sz="1400" spc="114" dirty="0">
                <a:solidFill>
                  <a:schemeClr val="tx1"/>
                </a:solidFill>
                <a:latin typeface="Aharoni" panose="02010803020104030203" pitchFamily="2" charset="-79"/>
                <a:cs typeface="Aharoni" panose="02010803020104030203" pitchFamily="2" charset="-79"/>
              </a:rPr>
              <a:t> </a:t>
            </a:r>
            <a:r>
              <a:rPr lang="en-US" sz="1400" spc="-20" dirty="0">
                <a:solidFill>
                  <a:schemeClr val="tx1"/>
                </a:solidFill>
                <a:latin typeface="Aharoni" panose="02010803020104030203" pitchFamily="2" charset="-79"/>
                <a:cs typeface="Aharoni" panose="02010803020104030203" pitchFamily="2" charset="-79"/>
              </a:rPr>
              <a:t>cases</a:t>
            </a:r>
            <a:r>
              <a:rPr lang="en-US" sz="1400" spc="11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where</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basements</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are</a:t>
            </a:r>
            <a:r>
              <a:rPr lang="en-US" sz="1400" spc="114"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actually</a:t>
            </a:r>
            <a:r>
              <a:rPr lang="en-US" sz="1400" spc="110"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needed </a:t>
            </a:r>
            <a:r>
              <a:rPr lang="en-US" sz="1400" spc="75" dirty="0">
                <a:solidFill>
                  <a:schemeClr val="tx1"/>
                </a:solidFill>
                <a:latin typeface="Aharoni" panose="02010803020104030203" pitchFamily="2" charset="-79"/>
                <a:cs typeface="Aharoni" panose="02010803020104030203" pitchFamily="2" charset="-79"/>
              </a:rPr>
              <a:t>for</a:t>
            </a:r>
            <a:r>
              <a:rPr lang="en-US" sz="1400" spc="40" dirty="0">
                <a:solidFill>
                  <a:schemeClr val="tx1"/>
                </a:solidFill>
                <a:latin typeface="Aharoni" panose="02010803020104030203" pitchFamily="2" charset="-79"/>
                <a:cs typeface="Aharoni" panose="02010803020104030203" pitchFamily="2" charset="-79"/>
              </a:rPr>
              <a:t> </a:t>
            </a:r>
            <a:r>
              <a:rPr lang="en-US" sz="1400" spc="60" dirty="0">
                <a:solidFill>
                  <a:schemeClr val="tx1"/>
                </a:solidFill>
                <a:latin typeface="Aharoni" panose="02010803020104030203" pitchFamily="2" charset="-79"/>
                <a:cs typeface="Aharoni" panose="02010803020104030203" pitchFamily="2" charset="-79"/>
              </a:rPr>
              <a:t>their</a:t>
            </a:r>
            <a:r>
              <a:rPr lang="en-US" sz="1400" spc="4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function</a:t>
            </a:r>
            <a:r>
              <a:rPr lang="en-US" sz="1400" spc="4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in</a:t>
            </a:r>
            <a:r>
              <a:rPr lang="en-US" sz="1400" spc="4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reducing</a:t>
            </a:r>
            <a:r>
              <a:rPr lang="en-US" sz="1400" spc="4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net</a:t>
            </a:r>
            <a:r>
              <a:rPr lang="en-US" sz="1400" spc="4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bearing</a:t>
            </a:r>
            <a:r>
              <a:rPr lang="en-US" sz="1400" spc="4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pressure,</a:t>
            </a:r>
            <a:r>
              <a:rPr lang="en-US" sz="1400" spc="45"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the</a:t>
            </a:r>
            <a:r>
              <a:rPr lang="en-US" sz="1400" spc="40" dirty="0">
                <a:solidFill>
                  <a:schemeClr val="tx1"/>
                </a:solidFill>
                <a:latin typeface="Aharoni" panose="02010803020104030203" pitchFamily="2" charset="-79"/>
                <a:cs typeface="Aharoni" panose="02010803020104030203" pitchFamily="2" charset="-79"/>
              </a:rPr>
              <a:t> </a:t>
            </a:r>
            <a:r>
              <a:rPr lang="en-US" sz="1400" spc="45" dirty="0">
                <a:solidFill>
                  <a:schemeClr val="tx1"/>
                </a:solidFill>
                <a:latin typeface="Aharoni" panose="02010803020104030203" pitchFamily="2" charset="-79"/>
                <a:cs typeface="Aharoni" panose="02010803020104030203" pitchFamily="2" charset="-79"/>
              </a:rPr>
              <a:t>additional </a:t>
            </a:r>
            <a:r>
              <a:rPr lang="en-US" sz="1400" spc="80" dirty="0">
                <a:solidFill>
                  <a:schemeClr val="tx1"/>
                </a:solidFill>
                <a:latin typeface="Aharoni" panose="02010803020104030203" pitchFamily="2" charset="-79"/>
                <a:cs typeface="Aharoni" panose="02010803020104030203" pitchFamily="2" charset="-79"/>
              </a:rPr>
              <a:t>ﬂoor</a:t>
            </a:r>
            <a:r>
              <a:rPr lang="en-US" sz="1400" spc="4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space</a:t>
            </a:r>
            <a:r>
              <a:rPr lang="en-US" sz="1400" spc="4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in</a:t>
            </a:r>
            <a:r>
              <a:rPr lang="en-US" sz="1400" spc="45" dirty="0">
                <a:solidFill>
                  <a:schemeClr val="tx1"/>
                </a:solidFill>
                <a:latin typeface="Aharoni" panose="02010803020104030203" pitchFamily="2" charset="-79"/>
                <a:cs typeface="Aharoni" panose="02010803020104030203" pitchFamily="2" charset="-79"/>
              </a:rPr>
              <a:t> </a:t>
            </a:r>
            <a:r>
              <a:rPr lang="en-US" sz="1400" spc="30" dirty="0">
                <a:solidFill>
                  <a:schemeClr val="tx1"/>
                </a:solidFill>
                <a:latin typeface="Aharoni" panose="02010803020104030203" pitchFamily="2" charset="-79"/>
                <a:cs typeface="Aharoni" panose="02010803020104030203" pitchFamily="2" charset="-79"/>
              </a:rPr>
              <a:t>the </a:t>
            </a:r>
            <a:r>
              <a:rPr lang="en-US" sz="1400" spc="45" dirty="0">
                <a:solidFill>
                  <a:schemeClr val="tx1"/>
                </a:solidFill>
                <a:latin typeface="Aharoni" panose="02010803020104030203" pitchFamily="2" charset="-79"/>
                <a:cs typeface="Aharoni" panose="02010803020104030203" pitchFamily="2" charset="-79"/>
              </a:rPr>
              <a:t>substructure</a:t>
            </a:r>
            <a:r>
              <a:rPr lang="en-US" sz="1400" spc="5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is</a:t>
            </a:r>
            <a:r>
              <a:rPr lang="en-US" sz="1400" spc="5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a:t>
            </a:r>
            <a:r>
              <a:rPr lang="en-US" sz="1400" spc="6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added</a:t>
            </a:r>
            <a:r>
              <a:rPr lang="en-US" sz="1400" spc="5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bonus</a:t>
            </a:r>
            <a:endParaRPr sz="1400" dirty="0">
              <a:solidFill>
                <a:schemeClr val="tx1"/>
              </a:solidFill>
              <a:latin typeface="Aharoni" panose="02010803020104030203" pitchFamily="2" charset="-79"/>
              <a:cs typeface="Aharoni" panose="02010803020104030203" pitchFamily="2" charset="-79"/>
            </a:endParaRPr>
          </a:p>
        </p:txBody>
      </p:sp>
      <p:sp>
        <p:nvSpPr>
          <p:cNvPr id="159" name="Google Shape;159;p31"/>
          <p:cNvSpPr txBox="1">
            <a:spLocks noGrp="1"/>
          </p:cNvSpPr>
          <p:nvPr>
            <p:ph type="ctrTitle"/>
          </p:nvPr>
        </p:nvSpPr>
        <p:spPr>
          <a:xfrm>
            <a:off x="610475" y="371750"/>
            <a:ext cx="43722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Introduction</a:t>
            </a:r>
            <a:endParaRPr sz="3600" dirty="0"/>
          </a:p>
        </p:txBody>
      </p:sp>
      <p:cxnSp>
        <p:nvCxnSpPr>
          <p:cNvPr id="160" name="Google Shape;160;p31"/>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9144000" cy="5143500"/>
          </a:xfrm>
          <a:prstGeom prst="rect">
            <a:avLst/>
          </a:prstGeom>
        </p:spPr>
      </p:pic>
      <p:sp>
        <p:nvSpPr>
          <p:cNvPr id="3" name="TextBox 3"/>
          <p:cNvSpPr txBox="1"/>
          <p:nvPr/>
        </p:nvSpPr>
        <p:spPr>
          <a:xfrm>
            <a:off x="1491183" y="1803143"/>
            <a:ext cx="2913557" cy="299697"/>
          </a:xfrm>
          <a:prstGeom prst="rect">
            <a:avLst/>
          </a:prstGeom>
        </p:spPr>
        <p:txBody>
          <a:bodyPr lIns="0" tIns="0" rIns="0" bIns="0" rtlCol="0" anchor="t">
            <a:spAutoFit/>
          </a:bodyPr>
          <a:lstStyle/>
          <a:p>
            <a:pPr defTabSz="457200">
              <a:lnSpc>
                <a:spcPts val="2450"/>
              </a:lnSpc>
              <a:buClrTx/>
              <a:defRPr/>
            </a:pPr>
            <a:r>
              <a:rPr lang="en-US" sz="1750" kern="1200">
                <a:latin typeface="Inter"/>
                <a:ea typeface="+mn-ea"/>
                <a:cs typeface="+mn-cs"/>
              </a:rPr>
              <a:t>Introduction</a:t>
            </a:r>
          </a:p>
        </p:txBody>
      </p:sp>
      <p:sp>
        <p:nvSpPr>
          <p:cNvPr id="4" name="TextBox 4"/>
          <p:cNvSpPr txBox="1"/>
          <p:nvPr/>
        </p:nvSpPr>
        <p:spPr>
          <a:xfrm>
            <a:off x="823241" y="1746303"/>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01</a:t>
            </a:r>
          </a:p>
        </p:txBody>
      </p:sp>
      <p:sp>
        <p:nvSpPr>
          <p:cNvPr id="5" name="TextBox 5"/>
          <p:cNvSpPr txBox="1"/>
          <p:nvPr/>
        </p:nvSpPr>
        <p:spPr>
          <a:xfrm>
            <a:off x="1491183" y="2408110"/>
            <a:ext cx="2913557" cy="299697"/>
          </a:xfrm>
          <a:prstGeom prst="rect">
            <a:avLst/>
          </a:prstGeom>
        </p:spPr>
        <p:txBody>
          <a:bodyPr lIns="0" tIns="0" rIns="0" bIns="0" rtlCol="0" anchor="t">
            <a:spAutoFit/>
          </a:bodyPr>
          <a:lstStyle/>
          <a:p>
            <a:pPr defTabSz="457200">
              <a:lnSpc>
                <a:spcPts val="2450"/>
              </a:lnSpc>
              <a:buClrTx/>
              <a:defRPr/>
            </a:pPr>
            <a:r>
              <a:rPr lang="en-US" sz="1750" kern="1200">
                <a:latin typeface="Inter"/>
                <a:ea typeface="+mn-ea"/>
                <a:cs typeface="+mn-cs"/>
              </a:rPr>
              <a:t>Purpose of foundation </a:t>
            </a:r>
          </a:p>
        </p:txBody>
      </p:sp>
      <p:sp>
        <p:nvSpPr>
          <p:cNvPr id="6" name="TextBox 6"/>
          <p:cNvSpPr txBox="1"/>
          <p:nvPr/>
        </p:nvSpPr>
        <p:spPr>
          <a:xfrm>
            <a:off x="823241" y="2351269"/>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02</a:t>
            </a:r>
          </a:p>
        </p:txBody>
      </p:sp>
      <p:sp>
        <p:nvSpPr>
          <p:cNvPr id="7" name="TextBox 7"/>
          <p:cNvSpPr txBox="1"/>
          <p:nvPr/>
        </p:nvSpPr>
        <p:spPr>
          <a:xfrm>
            <a:off x="1491183" y="3096775"/>
            <a:ext cx="3073511" cy="299697"/>
          </a:xfrm>
          <a:prstGeom prst="rect">
            <a:avLst/>
          </a:prstGeom>
        </p:spPr>
        <p:txBody>
          <a:bodyPr lIns="0" tIns="0" rIns="0" bIns="0" rtlCol="0" anchor="t">
            <a:spAutoFit/>
          </a:bodyPr>
          <a:lstStyle/>
          <a:p>
            <a:pPr defTabSz="457200">
              <a:lnSpc>
                <a:spcPts val="2450"/>
              </a:lnSpc>
              <a:buClrTx/>
              <a:defRPr/>
            </a:pPr>
            <a:r>
              <a:rPr lang="en-US" sz="1750" kern="1200" dirty="0">
                <a:latin typeface="Inter"/>
                <a:ea typeface="+mn-ea"/>
                <a:cs typeface="+mn-cs"/>
              </a:rPr>
              <a:t>Factors affecting foundation </a:t>
            </a:r>
          </a:p>
        </p:txBody>
      </p:sp>
      <p:sp>
        <p:nvSpPr>
          <p:cNvPr id="8" name="TextBox 8"/>
          <p:cNvSpPr txBox="1"/>
          <p:nvPr/>
        </p:nvSpPr>
        <p:spPr>
          <a:xfrm>
            <a:off x="823241" y="2957694"/>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03</a:t>
            </a:r>
          </a:p>
        </p:txBody>
      </p:sp>
      <p:sp>
        <p:nvSpPr>
          <p:cNvPr id="9" name="TextBox 9"/>
          <p:cNvSpPr txBox="1"/>
          <p:nvPr/>
        </p:nvSpPr>
        <p:spPr>
          <a:xfrm>
            <a:off x="1491183" y="3620960"/>
            <a:ext cx="2913557" cy="299697"/>
          </a:xfrm>
          <a:prstGeom prst="rect">
            <a:avLst/>
          </a:prstGeom>
        </p:spPr>
        <p:txBody>
          <a:bodyPr lIns="0" tIns="0" rIns="0" bIns="0" rtlCol="0" anchor="t">
            <a:spAutoFit/>
          </a:bodyPr>
          <a:lstStyle/>
          <a:p>
            <a:pPr defTabSz="457200">
              <a:lnSpc>
                <a:spcPts val="2450"/>
              </a:lnSpc>
              <a:buClrTx/>
              <a:defRPr/>
            </a:pPr>
            <a:r>
              <a:rPr lang="en-US" sz="1750" kern="1200">
                <a:latin typeface="Inter"/>
                <a:ea typeface="+mn-ea"/>
                <a:cs typeface="+mn-cs"/>
              </a:rPr>
              <a:t>Types of foundations </a:t>
            </a:r>
          </a:p>
        </p:txBody>
      </p:sp>
      <p:sp>
        <p:nvSpPr>
          <p:cNvPr id="10" name="TextBox 10"/>
          <p:cNvSpPr txBox="1"/>
          <p:nvPr/>
        </p:nvSpPr>
        <p:spPr>
          <a:xfrm>
            <a:off x="823241" y="3564119"/>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04</a:t>
            </a:r>
          </a:p>
        </p:txBody>
      </p:sp>
      <p:sp>
        <p:nvSpPr>
          <p:cNvPr id="11" name="TextBox 11"/>
          <p:cNvSpPr txBox="1"/>
          <p:nvPr/>
        </p:nvSpPr>
        <p:spPr>
          <a:xfrm>
            <a:off x="2093737" y="987795"/>
            <a:ext cx="4622006" cy="424027"/>
          </a:xfrm>
          <a:prstGeom prst="rect">
            <a:avLst/>
          </a:prstGeom>
        </p:spPr>
        <p:txBody>
          <a:bodyPr lIns="0" tIns="0" rIns="0" bIns="0" rtlCol="0" anchor="t">
            <a:spAutoFit/>
          </a:bodyPr>
          <a:lstStyle/>
          <a:p>
            <a:pPr algn="ctr" defTabSz="457200">
              <a:lnSpc>
                <a:spcPts val="3500"/>
              </a:lnSpc>
              <a:buClrTx/>
              <a:defRPr/>
            </a:pPr>
            <a:r>
              <a:rPr lang="en-US" sz="2500" kern="1200" spc="500">
                <a:latin typeface="Baskerville Display PT"/>
                <a:ea typeface="+mn-ea"/>
                <a:cs typeface="+mn-cs"/>
              </a:rPr>
              <a:t>TABLE OF CONTENTS</a:t>
            </a:r>
          </a:p>
        </p:txBody>
      </p:sp>
      <p:sp>
        <p:nvSpPr>
          <p:cNvPr id="12" name="TextBox 12"/>
          <p:cNvSpPr txBox="1"/>
          <p:nvPr/>
        </p:nvSpPr>
        <p:spPr>
          <a:xfrm>
            <a:off x="5407202" y="1803143"/>
            <a:ext cx="2913557" cy="299697"/>
          </a:xfrm>
          <a:prstGeom prst="rect">
            <a:avLst/>
          </a:prstGeom>
        </p:spPr>
        <p:txBody>
          <a:bodyPr lIns="0" tIns="0" rIns="0" bIns="0" rtlCol="0" anchor="t">
            <a:spAutoFit/>
          </a:bodyPr>
          <a:lstStyle/>
          <a:p>
            <a:pPr defTabSz="457200">
              <a:lnSpc>
                <a:spcPts val="2450"/>
              </a:lnSpc>
              <a:buClrTx/>
              <a:defRPr/>
            </a:pPr>
            <a:r>
              <a:rPr lang="en-US" sz="1750" kern="1200" dirty="0">
                <a:latin typeface="Inter"/>
                <a:ea typeface="+mn-ea"/>
                <a:cs typeface="+mn-cs"/>
              </a:rPr>
              <a:t>Shallow foundations </a:t>
            </a:r>
          </a:p>
        </p:txBody>
      </p:sp>
      <p:sp>
        <p:nvSpPr>
          <p:cNvPr id="13" name="TextBox 13"/>
          <p:cNvSpPr txBox="1"/>
          <p:nvPr/>
        </p:nvSpPr>
        <p:spPr>
          <a:xfrm>
            <a:off x="4739260" y="1746303"/>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05</a:t>
            </a:r>
          </a:p>
        </p:txBody>
      </p:sp>
      <p:sp>
        <p:nvSpPr>
          <p:cNvPr id="14" name="TextBox 14"/>
          <p:cNvSpPr txBox="1"/>
          <p:nvPr/>
        </p:nvSpPr>
        <p:spPr>
          <a:xfrm>
            <a:off x="5376219" y="2408110"/>
            <a:ext cx="2913557" cy="299697"/>
          </a:xfrm>
          <a:prstGeom prst="rect">
            <a:avLst/>
          </a:prstGeom>
        </p:spPr>
        <p:txBody>
          <a:bodyPr lIns="0" tIns="0" rIns="0" bIns="0" rtlCol="0" anchor="t">
            <a:spAutoFit/>
          </a:bodyPr>
          <a:lstStyle/>
          <a:p>
            <a:pPr defTabSz="457200">
              <a:lnSpc>
                <a:spcPts val="2450"/>
              </a:lnSpc>
              <a:buClrTx/>
              <a:defRPr/>
            </a:pPr>
            <a:r>
              <a:rPr lang="en-US" sz="1750" kern="1200" dirty="0">
                <a:latin typeface="Inter"/>
                <a:ea typeface="+mn-ea"/>
                <a:cs typeface="+mn-cs"/>
              </a:rPr>
              <a:t>Deep foundations </a:t>
            </a:r>
          </a:p>
        </p:txBody>
      </p:sp>
      <p:sp>
        <p:nvSpPr>
          <p:cNvPr id="15" name="TextBox 15"/>
          <p:cNvSpPr txBox="1"/>
          <p:nvPr/>
        </p:nvSpPr>
        <p:spPr>
          <a:xfrm>
            <a:off x="4739260" y="2351269"/>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06</a:t>
            </a:r>
          </a:p>
        </p:txBody>
      </p:sp>
      <p:sp>
        <p:nvSpPr>
          <p:cNvPr id="16" name="TextBox 16"/>
          <p:cNvSpPr txBox="1"/>
          <p:nvPr/>
        </p:nvSpPr>
        <p:spPr>
          <a:xfrm>
            <a:off x="5407202" y="3014535"/>
            <a:ext cx="2913557" cy="620298"/>
          </a:xfrm>
          <a:prstGeom prst="rect">
            <a:avLst/>
          </a:prstGeom>
        </p:spPr>
        <p:txBody>
          <a:bodyPr lIns="0" tIns="0" rIns="0" bIns="0" rtlCol="0" anchor="t">
            <a:spAutoFit/>
          </a:bodyPr>
          <a:lstStyle/>
          <a:p>
            <a:pPr defTabSz="457200">
              <a:lnSpc>
                <a:spcPts val="2450"/>
              </a:lnSpc>
              <a:buClrTx/>
              <a:defRPr/>
            </a:pPr>
            <a:r>
              <a:rPr lang="en-US" sz="1750" kern="1200">
                <a:latin typeface="Inter"/>
                <a:ea typeface="+mn-ea"/>
                <a:cs typeface="+mn-cs"/>
              </a:rPr>
              <a:t>Procedure for constructing a foundation </a:t>
            </a:r>
          </a:p>
        </p:txBody>
      </p:sp>
      <p:sp>
        <p:nvSpPr>
          <p:cNvPr id="17" name="TextBox 17"/>
          <p:cNvSpPr txBox="1"/>
          <p:nvPr/>
        </p:nvSpPr>
        <p:spPr>
          <a:xfrm>
            <a:off x="4739260" y="2957694"/>
            <a:ext cx="567555" cy="457305"/>
          </a:xfrm>
          <a:prstGeom prst="rect">
            <a:avLst/>
          </a:prstGeom>
        </p:spPr>
        <p:txBody>
          <a:bodyPr lIns="0" tIns="0" rIns="0" bIns="0" rtlCol="0" anchor="t">
            <a:spAutoFit/>
          </a:bodyPr>
          <a:lstStyle/>
          <a:p>
            <a:pPr algn="ctr" defTabSz="457200">
              <a:lnSpc>
                <a:spcPts val="3797"/>
              </a:lnSpc>
              <a:buClrTx/>
              <a:defRPr/>
            </a:pPr>
            <a:r>
              <a:rPr lang="en-US" sz="2712" kern="1200">
                <a:solidFill>
                  <a:srgbClr val="000000">
                    <a:alpha val="19608"/>
                  </a:srgbClr>
                </a:solidFill>
                <a:latin typeface="Inter"/>
                <a:ea typeface="+mn-ea"/>
                <a:cs typeface="+mn-cs"/>
              </a:rPr>
              <a:t>07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496415" y="1529342"/>
            <a:ext cx="5453142" cy="2522742"/>
          </a:xfrm>
          <a:prstGeom prst="rect">
            <a:avLst/>
          </a:prstGeom>
        </p:spPr>
        <p:txBody>
          <a:bodyPr lIns="0" tIns="0" rIns="0" bIns="0" rtlCol="0" anchor="t">
            <a:spAutoFit/>
          </a:bodyPr>
          <a:lstStyle/>
          <a:p>
            <a:pPr defTabSz="457200">
              <a:lnSpc>
                <a:spcPts val="2240"/>
              </a:lnSpc>
              <a:buClrTx/>
              <a:defRPr/>
            </a:pPr>
            <a:r>
              <a:rPr lang="en-US" sz="1600" kern="1200">
                <a:latin typeface="Inter"/>
                <a:ea typeface="+mn-ea"/>
                <a:cs typeface="+mn-cs"/>
              </a:rPr>
              <a:t>• “The foundation of a building is that part of walls, piers and columns in direct contact with the ground and transmitting loads to the ground.” </a:t>
            </a:r>
          </a:p>
          <a:p>
            <a:pPr defTabSz="457200">
              <a:lnSpc>
                <a:spcPts val="2240"/>
              </a:lnSpc>
              <a:buClrTx/>
              <a:defRPr/>
            </a:pPr>
            <a:r>
              <a:rPr lang="en-US" sz="1600" kern="1200">
                <a:latin typeface="Inter"/>
                <a:ea typeface="+mn-ea"/>
                <a:cs typeface="+mn-cs"/>
              </a:rPr>
              <a:t>• Every building needs a foundation of some kind. </a:t>
            </a:r>
          </a:p>
          <a:p>
            <a:pPr defTabSz="457200">
              <a:lnSpc>
                <a:spcPts val="2240"/>
              </a:lnSpc>
              <a:buClrTx/>
              <a:defRPr/>
            </a:pPr>
            <a:r>
              <a:rPr lang="en-US" sz="1600" kern="1200">
                <a:latin typeface="Inter"/>
                <a:ea typeface="+mn-ea"/>
                <a:cs typeface="+mn-cs"/>
              </a:rPr>
              <a:t>• Because of the variety of soil, rock, and water conditions that are encountered below the surface of the ground and the unique demands that buildings make upon their foundations, foundation design is a highly specialized field combining aspects of geotechnical and civil engineering.</a:t>
            </a:r>
          </a:p>
        </p:txBody>
      </p:sp>
      <p:sp>
        <p:nvSpPr>
          <p:cNvPr id="3" name="TextBox 3"/>
          <p:cNvSpPr txBox="1"/>
          <p:nvPr/>
        </p:nvSpPr>
        <p:spPr>
          <a:xfrm>
            <a:off x="3496415" y="1001385"/>
            <a:ext cx="3000182"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INTRODUCTION</a:t>
            </a:r>
          </a:p>
        </p:txBody>
      </p:sp>
      <p:grpSp>
        <p:nvGrpSpPr>
          <p:cNvPr id="4" name="Group 4"/>
          <p:cNvGrpSpPr/>
          <p:nvPr/>
        </p:nvGrpSpPr>
        <p:grpSpPr>
          <a:xfrm>
            <a:off x="383748" y="1336348"/>
            <a:ext cx="2918223" cy="2877906"/>
            <a:chOff x="0" y="0"/>
            <a:chExt cx="7781928" cy="7674416"/>
          </a:xfrm>
        </p:grpSpPr>
        <p:pic>
          <p:nvPicPr>
            <p:cNvPr id="5" name="Picture 5"/>
            <p:cNvPicPr>
              <a:picLocks noChangeAspect="1"/>
            </p:cNvPicPr>
            <p:nvPr/>
          </p:nvPicPr>
          <p:blipFill>
            <a:blip r:embed="rId2"/>
            <a:srcRect l="2318" r="2318"/>
            <a:stretch>
              <a:fillRect/>
            </a:stretch>
          </p:blipFill>
          <p:spPr>
            <a:xfrm>
              <a:off x="0" y="0"/>
              <a:ext cx="7781928" cy="7674416"/>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746039" y="940346"/>
            <a:ext cx="5301613"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PURPOSE OF FOUNDATION</a:t>
            </a:r>
          </a:p>
        </p:txBody>
      </p:sp>
      <p:grpSp>
        <p:nvGrpSpPr>
          <p:cNvPr id="3" name="Group 3"/>
          <p:cNvGrpSpPr/>
          <p:nvPr/>
        </p:nvGrpSpPr>
        <p:grpSpPr>
          <a:xfrm>
            <a:off x="514350" y="1461920"/>
            <a:ext cx="3386513" cy="3353842"/>
            <a:chOff x="0" y="0"/>
            <a:chExt cx="9030700" cy="8943579"/>
          </a:xfrm>
        </p:grpSpPr>
        <p:pic>
          <p:nvPicPr>
            <p:cNvPr id="4" name="Picture 4"/>
            <p:cNvPicPr>
              <a:picLocks noChangeAspect="1"/>
            </p:cNvPicPr>
            <p:nvPr/>
          </p:nvPicPr>
          <p:blipFill>
            <a:blip r:embed="rId2"/>
            <a:srcRect t="3772" b="3772"/>
            <a:stretch>
              <a:fillRect/>
            </a:stretch>
          </p:blipFill>
          <p:spPr>
            <a:xfrm>
              <a:off x="0" y="0"/>
              <a:ext cx="9030700" cy="8943579"/>
            </a:xfrm>
            <a:prstGeom prst="rect">
              <a:avLst/>
            </a:prstGeom>
          </p:spPr>
        </p:pic>
      </p:grpSp>
      <p:sp>
        <p:nvSpPr>
          <p:cNvPr id="5" name="TextBox 5"/>
          <p:cNvSpPr txBox="1"/>
          <p:nvPr/>
        </p:nvSpPr>
        <p:spPr>
          <a:xfrm>
            <a:off x="4156837" y="1831432"/>
            <a:ext cx="4893432" cy="2036840"/>
          </a:xfrm>
          <a:prstGeom prst="rect">
            <a:avLst/>
          </a:prstGeom>
        </p:spPr>
        <p:txBody>
          <a:bodyPr lIns="0" tIns="0" rIns="0" bIns="0" rtlCol="0" anchor="t">
            <a:spAutoFit/>
          </a:bodyPr>
          <a:lstStyle/>
          <a:p>
            <a:pPr defTabSz="457200">
              <a:lnSpc>
                <a:spcPts val="2030"/>
              </a:lnSpc>
              <a:buClrTx/>
              <a:defRPr/>
            </a:pPr>
            <a:r>
              <a:rPr lang="en-US" sz="1450" kern="1200">
                <a:latin typeface="Inter"/>
                <a:ea typeface="+mn-ea"/>
                <a:cs typeface="+mn-cs"/>
              </a:rPr>
              <a:t>• To distribute the load of the structure over a large bearing area so as to bring the intensity of load within the safe bearing capacity of soil. </a:t>
            </a:r>
          </a:p>
          <a:p>
            <a:pPr defTabSz="457200">
              <a:lnSpc>
                <a:spcPts val="2030"/>
              </a:lnSpc>
              <a:buClrTx/>
              <a:defRPr/>
            </a:pPr>
            <a:r>
              <a:rPr lang="en-US" sz="1450" kern="1200">
                <a:latin typeface="Inter"/>
                <a:ea typeface="+mn-ea"/>
                <a:cs typeface="+mn-cs"/>
              </a:rPr>
              <a:t>• To load the bearing surface at a uniform rate to avoid differential settlement. </a:t>
            </a:r>
          </a:p>
          <a:p>
            <a:pPr defTabSz="457200">
              <a:lnSpc>
                <a:spcPts val="2030"/>
              </a:lnSpc>
              <a:buClrTx/>
              <a:defRPr/>
            </a:pPr>
            <a:r>
              <a:rPr lang="en-US" sz="1450" kern="1200">
                <a:latin typeface="Inter"/>
                <a:ea typeface="+mn-ea"/>
                <a:cs typeface="+mn-cs"/>
              </a:rPr>
              <a:t>• To prevent the lateral movement of supporting material. </a:t>
            </a:r>
          </a:p>
          <a:p>
            <a:pPr defTabSz="457200">
              <a:lnSpc>
                <a:spcPts val="2030"/>
              </a:lnSpc>
              <a:buClrTx/>
              <a:defRPr/>
            </a:pPr>
            <a:r>
              <a:rPr lang="en-US" sz="1450" kern="1200">
                <a:latin typeface="Inter"/>
                <a:ea typeface="+mn-ea"/>
                <a:cs typeface="+mn-cs"/>
              </a:rPr>
              <a:t>• To attain a level and firm bed for building operations.</a:t>
            </a:r>
          </a:p>
          <a:p>
            <a:pPr defTabSz="457200">
              <a:lnSpc>
                <a:spcPts val="2030"/>
              </a:lnSpc>
              <a:buClrTx/>
              <a:defRPr/>
            </a:pPr>
            <a:r>
              <a:rPr lang="en-US" sz="1450" kern="1200">
                <a:latin typeface="Inter"/>
                <a:ea typeface="+mn-ea"/>
                <a:cs typeface="+mn-cs"/>
              </a:rPr>
              <a:t>  </a:t>
            </a:r>
          </a:p>
        </p:txBody>
      </p:sp>
      <p:sp>
        <p:nvSpPr>
          <p:cNvPr id="6" name="TextBox 6"/>
          <p:cNvSpPr txBox="1"/>
          <p:nvPr/>
        </p:nvSpPr>
        <p:spPr>
          <a:xfrm>
            <a:off x="4156837" y="4003132"/>
            <a:ext cx="4705969" cy="239746"/>
          </a:xfrm>
          <a:prstGeom prst="rect">
            <a:avLst/>
          </a:prstGeom>
        </p:spPr>
        <p:txBody>
          <a:bodyPr lIns="0" tIns="0" rIns="0" bIns="0" rtlCol="0" anchor="t">
            <a:spAutoFit/>
          </a:bodyPr>
          <a:lstStyle/>
          <a:p>
            <a:pPr defTabSz="457200">
              <a:lnSpc>
                <a:spcPts val="1960"/>
              </a:lnSpc>
              <a:buClrTx/>
              <a:defRPr/>
            </a:pPr>
            <a:r>
              <a:rPr lang="en-US" kern="1200">
                <a:latin typeface="Inter"/>
                <a:ea typeface="+mn-ea"/>
                <a:cs typeface="+mn-cs"/>
              </a:rPr>
              <a:t>• To increase the stability of the structure as a whole.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330200"/>
            <a:ext cx="7964514" cy="339260"/>
          </a:xfrm>
          <a:prstGeom prst="rect">
            <a:avLst/>
          </a:prstGeom>
        </p:spPr>
        <p:txBody>
          <a:bodyPr lIns="0" tIns="0" rIns="0" bIns="0" rtlCol="0" anchor="t">
            <a:spAutoFit/>
          </a:bodyPr>
          <a:lstStyle/>
          <a:p>
            <a:pPr defTabSz="457200">
              <a:lnSpc>
                <a:spcPts val="2800"/>
              </a:lnSpc>
              <a:buClrTx/>
              <a:defRPr/>
            </a:pPr>
            <a:r>
              <a:rPr lang="en-US" sz="2000" kern="1200" spc="400" dirty="0">
                <a:latin typeface="Baskerville Display PT Bold"/>
                <a:ea typeface="+mn-ea"/>
                <a:cs typeface="+mn-cs"/>
              </a:rPr>
              <a:t>FACTORS AFFECTING CHOICE OF FOUNDATION </a:t>
            </a:r>
          </a:p>
        </p:txBody>
      </p:sp>
      <p:sp>
        <p:nvSpPr>
          <p:cNvPr id="3" name="TextBox 3"/>
          <p:cNvSpPr txBox="1"/>
          <p:nvPr/>
        </p:nvSpPr>
        <p:spPr>
          <a:xfrm>
            <a:off x="1375618" y="3941922"/>
            <a:ext cx="5349636" cy="312714"/>
          </a:xfrm>
          <a:prstGeom prst="rect">
            <a:avLst/>
          </a:prstGeom>
        </p:spPr>
        <p:txBody>
          <a:bodyPr lIns="0" tIns="0" rIns="0" bIns="0" rtlCol="0" anchor="t">
            <a:spAutoFit/>
          </a:bodyPr>
          <a:lstStyle/>
          <a:p>
            <a:pPr defTabSz="457200">
              <a:lnSpc>
                <a:spcPts val="2590"/>
              </a:lnSpc>
              <a:buClrTx/>
              <a:defRPr/>
            </a:pPr>
            <a:r>
              <a:rPr lang="en-US" sz="1850" kern="1200">
                <a:latin typeface="Inter"/>
                <a:ea typeface="+mn-ea"/>
                <a:cs typeface="+mn-cs"/>
              </a:rPr>
              <a:t>Structural requirements and foundations.</a:t>
            </a:r>
          </a:p>
        </p:txBody>
      </p:sp>
      <p:sp>
        <p:nvSpPr>
          <p:cNvPr id="4" name="TextBox 4"/>
          <p:cNvSpPr txBox="1"/>
          <p:nvPr/>
        </p:nvSpPr>
        <p:spPr>
          <a:xfrm>
            <a:off x="1033541" y="3643146"/>
            <a:ext cx="38009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2.</a:t>
            </a:r>
          </a:p>
        </p:txBody>
      </p:sp>
      <p:sp>
        <p:nvSpPr>
          <p:cNvPr id="5" name="TextBox 5"/>
          <p:cNvSpPr txBox="1"/>
          <p:nvPr/>
        </p:nvSpPr>
        <p:spPr>
          <a:xfrm>
            <a:off x="1375618" y="3660299"/>
            <a:ext cx="5072349" cy="312714"/>
          </a:xfrm>
          <a:prstGeom prst="rect">
            <a:avLst/>
          </a:prstGeom>
        </p:spPr>
        <p:txBody>
          <a:bodyPr lIns="0" tIns="0" rIns="0" bIns="0" rtlCol="0" anchor="t">
            <a:spAutoFit/>
          </a:bodyPr>
          <a:lstStyle/>
          <a:p>
            <a:pPr defTabSz="457200">
              <a:lnSpc>
                <a:spcPts val="2590"/>
              </a:lnSpc>
              <a:buClrTx/>
              <a:defRPr/>
            </a:pPr>
            <a:r>
              <a:rPr lang="en-US" sz="1850" kern="1200">
                <a:latin typeface="Inter"/>
                <a:ea typeface="+mn-ea"/>
                <a:cs typeface="+mn-cs"/>
              </a:rPr>
              <a:t>Site condition and environmental factor. </a:t>
            </a:r>
          </a:p>
        </p:txBody>
      </p:sp>
      <p:sp>
        <p:nvSpPr>
          <p:cNvPr id="6" name="TextBox 6"/>
          <p:cNvSpPr txBox="1"/>
          <p:nvPr/>
        </p:nvSpPr>
        <p:spPr>
          <a:xfrm>
            <a:off x="1033541" y="3924769"/>
            <a:ext cx="27376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3.</a:t>
            </a:r>
          </a:p>
        </p:txBody>
      </p:sp>
      <p:sp>
        <p:nvSpPr>
          <p:cNvPr id="7" name="TextBox 7"/>
          <p:cNvSpPr txBox="1"/>
          <p:nvPr/>
        </p:nvSpPr>
        <p:spPr>
          <a:xfrm>
            <a:off x="1375618" y="4223544"/>
            <a:ext cx="3373961" cy="312714"/>
          </a:xfrm>
          <a:prstGeom prst="rect">
            <a:avLst/>
          </a:prstGeom>
        </p:spPr>
        <p:txBody>
          <a:bodyPr lIns="0" tIns="0" rIns="0" bIns="0" rtlCol="0" anchor="t">
            <a:spAutoFit/>
          </a:bodyPr>
          <a:lstStyle/>
          <a:p>
            <a:pPr defTabSz="457200">
              <a:lnSpc>
                <a:spcPts val="2590"/>
              </a:lnSpc>
              <a:buClrTx/>
              <a:defRPr/>
            </a:pPr>
            <a:r>
              <a:rPr lang="en-US" sz="1850" kern="1200">
                <a:latin typeface="Inter"/>
                <a:ea typeface="+mn-ea"/>
                <a:cs typeface="+mn-cs"/>
              </a:rPr>
              <a:t>Construction requirements .</a:t>
            </a:r>
          </a:p>
        </p:txBody>
      </p:sp>
      <p:sp>
        <p:nvSpPr>
          <p:cNvPr id="8" name="TextBox 8"/>
          <p:cNvSpPr txBox="1"/>
          <p:nvPr/>
        </p:nvSpPr>
        <p:spPr>
          <a:xfrm>
            <a:off x="1033541" y="4206391"/>
            <a:ext cx="243463"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4.</a:t>
            </a:r>
          </a:p>
        </p:txBody>
      </p:sp>
      <p:sp>
        <p:nvSpPr>
          <p:cNvPr id="9" name="TextBox 9"/>
          <p:cNvSpPr txBox="1"/>
          <p:nvPr/>
        </p:nvSpPr>
        <p:spPr>
          <a:xfrm>
            <a:off x="1375618" y="4488014"/>
            <a:ext cx="3241477" cy="312714"/>
          </a:xfrm>
          <a:prstGeom prst="rect">
            <a:avLst/>
          </a:prstGeom>
        </p:spPr>
        <p:txBody>
          <a:bodyPr lIns="0" tIns="0" rIns="0" bIns="0" rtlCol="0" anchor="t">
            <a:spAutoFit/>
          </a:bodyPr>
          <a:lstStyle/>
          <a:p>
            <a:pPr defTabSz="457200">
              <a:lnSpc>
                <a:spcPts val="2590"/>
              </a:lnSpc>
              <a:buClrTx/>
              <a:defRPr/>
            </a:pPr>
            <a:r>
              <a:rPr lang="en-US" sz="1850" kern="1200">
                <a:latin typeface="Inter"/>
                <a:ea typeface="+mn-ea"/>
                <a:cs typeface="+mn-cs"/>
              </a:rPr>
              <a:t>Economy etc.</a:t>
            </a:r>
          </a:p>
        </p:txBody>
      </p:sp>
      <p:sp>
        <p:nvSpPr>
          <p:cNvPr id="10" name="TextBox 10"/>
          <p:cNvSpPr txBox="1"/>
          <p:nvPr/>
        </p:nvSpPr>
        <p:spPr>
          <a:xfrm>
            <a:off x="1033541" y="4488014"/>
            <a:ext cx="27376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5.</a:t>
            </a:r>
          </a:p>
        </p:txBody>
      </p:sp>
      <p:sp>
        <p:nvSpPr>
          <p:cNvPr id="11" name="TextBox 11"/>
          <p:cNvSpPr txBox="1"/>
          <p:nvPr/>
        </p:nvSpPr>
        <p:spPr>
          <a:xfrm>
            <a:off x="1375618" y="3393599"/>
            <a:ext cx="5667368" cy="312714"/>
          </a:xfrm>
          <a:prstGeom prst="rect">
            <a:avLst/>
          </a:prstGeom>
        </p:spPr>
        <p:txBody>
          <a:bodyPr lIns="0" tIns="0" rIns="0" bIns="0" rtlCol="0" anchor="t">
            <a:spAutoFit/>
          </a:bodyPr>
          <a:lstStyle/>
          <a:p>
            <a:pPr defTabSz="457200">
              <a:lnSpc>
                <a:spcPts val="2590"/>
              </a:lnSpc>
              <a:buClrTx/>
              <a:defRPr/>
            </a:pPr>
            <a:r>
              <a:rPr lang="en-US" sz="1850" kern="1200">
                <a:latin typeface="Inter"/>
                <a:ea typeface="+mn-ea"/>
                <a:cs typeface="+mn-cs"/>
              </a:rPr>
              <a:t>Soil types and ground water table conditions.</a:t>
            </a:r>
          </a:p>
        </p:txBody>
      </p:sp>
      <p:sp>
        <p:nvSpPr>
          <p:cNvPr id="12" name="TextBox 12"/>
          <p:cNvSpPr txBox="1"/>
          <p:nvPr/>
        </p:nvSpPr>
        <p:spPr>
          <a:xfrm>
            <a:off x="1033541" y="3367882"/>
            <a:ext cx="243463" cy="301365"/>
          </a:xfrm>
          <a:prstGeom prst="rect">
            <a:avLst/>
          </a:prstGeom>
        </p:spPr>
        <p:txBody>
          <a:bodyPr lIns="0" tIns="0" rIns="0" bIns="0" rtlCol="0" anchor="t">
            <a:spAutoFit/>
          </a:bodyPr>
          <a:lstStyle/>
          <a:p>
            <a:pPr defTabSz="457200">
              <a:lnSpc>
                <a:spcPts val="2520"/>
              </a:lnSpc>
              <a:buClrTx/>
              <a:defRPr/>
            </a:pPr>
            <a:r>
              <a:rPr lang="en-US" sz="1800" kern="1200">
                <a:latin typeface="Inter Bold"/>
                <a:ea typeface="+mn-ea"/>
                <a:cs typeface="+mn-cs"/>
              </a:rPr>
              <a:t>1.</a:t>
            </a:r>
          </a:p>
        </p:txBody>
      </p:sp>
      <p:sp>
        <p:nvSpPr>
          <p:cNvPr id="13" name="TextBox 13"/>
          <p:cNvSpPr txBox="1"/>
          <p:nvPr/>
        </p:nvSpPr>
        <p:spPr>
          <a:xfrm>
            <a:off x="514350" y="2828304"/>
            <a:ext cx="7964514"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Bold"/>
                <a:ea typeface="+mn-ea"/>
                <a:cs typeface="+mn-cs"/>
              </a:rPr>
              <a:t>FACTORS AFFECTING DESIGN OF FOUNDATION </a:t>
            </a:r>
          </a:p>
        </p:txBody>
      </p:sp>
      <p:sp>
        <p:nvSpPr>
          <p:cNvPr id="14" name="TextBox 14"/>
          <p:cNvSpPr txBox="1"/>
          <p:nvPr/>
        </p:nvSpPr>
        <p:spPr>
          <a:xfrm>
            <a:off x="980125" y="819921"/>
            <a:ext cx="243463" cy="301365"/>
          </a:xfrm>
          <a:prstGeom prst="rect">
            <a:avLst/>
          </a:prstGeom>
        </p:spPr>
        <p:txBody>
          <a:bodyPr lIns="0" tIns="0" rIns="0" bIns="0" rtlCol="0" anchor="t">
            <a:spAutoFit/>
          </a:bodyPr>
          <a:lstStyle/>
          <a:p>
            <a:pPr defTabSz="457200">
              <a:lnSpc>
                <a:spcPts val="2520"/>
              </a:lnSpc>
              <a:buClrTx/>
              <a:defRPr/>
            </a:pPr>
            <a:r>
              <a:rPr lang="en-US" sz="1800" kern="1200">
                <a:latin typeface="Inter Bold"/>
                <a:ea typeface="+mn-ea"/>
                <a:cs typeface="+mn-cs"/>
              </a:rPr>
              <a:t>1.</a:t>
            </a:r>
          </a:p>
        </p:txBody>
      </p:sp>
      <p:sp>
        <p:nvSpPr>
          <p:cNvPr id="15" name="TextBox 15"/>
          <p:cNvSpPr txBox="1"/>
          <p:nvPr/>
        </p:nvSpPr>
        <p:spPr>
          <a:xfrm>
            <a:off x="965227" y="1089796"/>
            <a:ext cx="38009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2.</a:t>
            </a:r>
          </a:p>
        </p:txBody>
      </p:sp>
      <p:sp>
        <p:nvSpPr>
          <p:cNvPr id="16" name="TextBox 16"/>
          <p:cNvSpPr txBox="1"/>
          <p:nvPr/>
        </p:nvSpPr>
        <p:spPr>
          <a:xfrm>
            <a:off x="949825" y="1398724"/>
            <a:ext cx="27376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3.</a:t>
            </a:r>
          </a:p>
        </p:txBody>
      </p:sp>
      <p:sp>
        <p:nvSpPr>
          <p:cNvPr id="17" name="TextBox 17"/>
          <p:cNvSpPr txBox="1"/>
          <p:nvPr/>
        </p:nvSpPr>
        <p:spPr>
          <a:xfrm>
            <a:off x="949825" y="1708921"/>
            <a:ext cx="243463"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4.</a:t>
            </a:r>
          </a:p>
        </p:txBody>
      </p:sp>
      <p:sp>
        <p:nvSpPr>
          <p:cNvPr id="18" name="TextBox 18"/>
          <p:cNvSpPr txBox="1"/>
          <p:nvPr/>
        </p:nvSpPr>
        <p:spPr>
          <a:xfrm>
            <a:off x="949825" y="2013270"/>
            <a:ext cx="27376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5.</a:t>
            </a:r>
          </a:p>
        </p:txBody>
      </p:sp>
      <p:sp>
        <p:nvSpPr>
          <p:cNvPr id="19" name="TextBox 19"/>
          <p:cNvSpPr txBox="1"/>
          <p:nvPr/>
        </p:nvSpPr>
        <p:spPr>
          <a:xfrm>
            <a:off x="1101856" y="808173"/>
            <a:ext cx="5667368" cy="312714"/>
          </a:xfrm>
          <a:prstGeom prst="rect">
            <a:avLst/>
          </a:prstGeom>
        </p:spPr>
        <p:txBody>
          <a:bodyPr lIns="0" tIns="0" rIns="0" bIns="0" rtlCol="0" anchor="t">
            <a:spAutoFit/>
          </a:bodyPr>
          <a:lstStyle/>
          <a:p>
            <a:pPr defTabSz="457200">
              <a:lnSpc>
                <a:spcPts val="2590"/>
              </a:lnSpc>
              <a:buClrTx/>
              <a:defRPr/>
            </a:pPr>
            <a:r>
              <a:rPr lang="en-US" sz="1850" kern="1200" dirty="0">
                <a:latin typeface="Inter"/>
                <a:ea typeface="+mn-ea"/>
                <a:cs typeface="+mn-cs"/>
              </a:rPr>
              <a:t>  The type of construction.  </a:t>
            </a:r>
          </a:p>
        </p:txBody>
      </p:sp>
      <p:sp>
        <p:nvSpPr>
          <p:cNvPr id="20" name="TextBox 20"/>
          <p:cNvSpPr txBox="1"/>
          <p:nvPr/>
        </p:nvSpPr>
        <p:spPr>
          <a:xfrm>
            <a:off x="1246705" y="1398724"/>
            <a:ext cx="6428436" cy="312714"/>
          </a:xfrm>
          <a:prstGeom prst="rect">
            <a:avLst/>
          </a:prstGeom>
        </p:spPr>
        <p:txBody>
          <a:bodyPr lIns="0" tIns="0" rIns="0" bIns="0" rtlCol="0" anchor="t">
            <a:spAutoFit/>
          </a:bodyPr>
          <a:lstStyle/>
          <a:p>
            <a:pPr defTabSz="457200">
              <a:lnSpc>
                <a:spcPts val="2590"/>
              </a:lnSpc>
              <a:buClrTx/>
              <a:defRPr/>
            </a:pPr>
            <a:r>
              <a:rPr lang="en-US" sz="1850" kern="1200" dirty="0">
                <a:latin typeface="Inter"/>
                <a:ea typeface="+mn-ea"/>
                <a:cs typeface="+mn-cs"/>
              </a:rPr>
              <a:t>Feasibility in terms of available skilled labors and cost.  </a:t>
            </a:r>
          </a:p>
        </p:txBody>
      </p:sp>
      <p:sp>
        <p:nvSpPr>
          <p:cNvPr id="21" name="TextBox 21"/>
          <p:cNvSpPr txBox="1"/>
          <p:nvPr/>
        </p:nvSpPr>
        <p:spPr>
          <a:xfrm>
            <a:off x="1124973" y="1102814"/>
            <a:ext cx="5667368" cy="312714"/>
          </a:xfrm>
          <a:prstGeom prst="rect">
            <a:avLst/>
          </a:prstGeom>
        </p:spPr>
        <p:txBody>
          <a:bodyPr lIns="0" tIns="0" rIns="0" bIns="0" rtlCol="0" anchor="t">
            <a:spAutoFit/>
          </a:bodyPr>
          <a:lstStyle/>
          <a:p>
            <a:pPr defTabSz="457200">
              <a:lnSpc>
                <a:spcPts val="2590"/>
              </a:lnSpc>
              <a:buClrTx/>
              <a:defRPr/>
            </a:pPr>
            <a:r>
              <a:rPr lang="en-US" sz="1850" kern="1200" dirty="0">
                <a:latin typeface="Inter"/>
                <a:ea typeface="+mn-ea"/>
                <a:cs typeface="+mn-cs"/>
              </a:rPr>
              <a:t>  Drainage conditions.  </a:t>
            </a:r>
          </a:p>
        </p:txBody>
      </p:sp>
      <p:sp>
        <p:nvSpPr>
          <p:cNvPr id="22" name="TextBox 22"/>
          <p:cNvSpPr txBox="1"/>
          <p:nvPr/>
        </p:nvSpPr>
        <p:spPr>
          <a:xfrm>
            <a:off x="1223587" y="1684658"/>
            <a:ext cx="7032813" cy="646139"/>
          </a:xfrm>
          <a:prstGeom prst="rect">
            <a:avLst/>
          </a:prstGeom>
        </p:spPr>
        <p:txBody>
          <a:bodyPr lIns="0" tIns="0" rIns="0" bIns="0" rtlCol="0" anchor="t">
            <a:spAutoFit/>
          </a:bodyPr>
          <a:lstStyle/>
          <a:p>
            <a:pPr defTabSz="457200">
              <a:lnSpc>
                <a:spcPts val="2590"/>
              </a:lnSpc>
              <a:buClrTx/>
              <a:defRPr/>
            </a:pPr>
            <a:r>
              <a:rPr lang="en-US" sz="1850" kern="1200" dirty="0">
                <a:latin typeface="Inter"/>
                <a:ea typeface="+mn-ea"/>
                <a:cs typeface="+mn-cs"/>
              </a:rPr>
              <a:t>The type and bearing capacity of soil. </a:t>
            </a:r>
          </a:p>
          <a:p>
            <a:pPr defTabSz="457200">
              <a:lnSpc>
                <a:spcPts val="2590"/>
              </a:lnSpc>
              <a:buClrTx/>
              <a:defRPr/>
            </a:pPr>
            <a:r>
              <a:rPr lang="en-US" sz="1850" kern="1200" dirty="0">
                <a:latin typeface="Inter"/>
                <a:ea typeface="+mn-ea"/>
                <a:cs typeface="+mn-cs"/>
              </a:rPr>
              <a:t>The seismic hazard and vulnerability of site to earthquake</a:t>
            </a:r>
          </a:p>
        </p:txBody>
      </p:sp>
      <p:sp>
        <p:nvSpPr>
          <p:cNvPr id="23" name="TextBox 23"/>
          <p:cNvSpPr txBox="1"/>
          <p:nvPr/>
        </p:nvSpPr>
        <p:spPr>
          <a:xfrm>
            <a:off x="1086706" y="2299205"/>
            <a:ext cx="5140663" cy="312714"/>
          </a:xfrm>
          <a:prstGeom prst="rect">
            <a:avLst/>
          </a:prstGeom>
        </p:spPr>
        <p:txBody>
          <a:bodyPr lIns="0" tIns="0" rIns="0" bIns="0" rtlCol="0" anchor="t">
            <a:spAutoFit/>
          </a:bodyPr>
          <a:lstStyle/>
          <a:p>
            <a:pPr defTabSz="457200">
              <a:lnSpc>
                <a:spcPts val="2590"/>
              </a:lnSpc>
              <a:buClrTx/>
              <a:defRPr/>
            </a:pPr>
            <a:r>
              <a:rPr lang="en-US" sz="1850" kern="1200" dirty="0">
                <a:latin typeface="Inter"/>
                <a:ea typeface="+mn-ea"/>
                <a:cs typeface="+mn-cs"/>
              </a:rPr>
              <a:t>  The magnitude of load.  </a:t>
            </a:r>
          </a:p>
        </p:txBody>
      </p:sp>
      <p:sp>
        <p:nvSpPr>
          <p:cNvPr id="24" name="TextBox 24"/>
          <p:cNvSpPr txBox="1"/>
          <p:nvPr/>
        </p:nvSpPr>
        <p:spPr>
          <a:xfrm>
            <a:off x="949825" y="2294893"/>
            <a:ext cx="273762" cy="312714"/>
          </a:xfrm>
          <a:prstGeom prst="rect">
            <a:avLst/>
          </a:prstGeom>
        </p:spPr>
        <p:txBody>
          <a:bodyPr lIns="0" tIns="0" rIns="0" bIns="0" rtlCol="0" anchor="t">
            <a:spAutoFit/>
          </a:bodyPr>
          <a:lstStyle/>
          <a:p>
            <a:pPr defTabSz="457200">
              <a:lnSpc>
                <a:spcPts val="2590"/>
              </a:lnSpc>
              <a:buClrTx/>
              <a:defRPr/>
            </a:pPr>
            <a:r>
              <a:rPr lang="en-US" sz="1850" kern="1200">
                <a:latin typeface="Inter Bold"/>
                <a:ea typeface="+mn-ea"/>
                <a:cs typeface="+mn-cs"/>
              </a:rPr>
              <a:t>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14350" y="1414463"/>
            <a:ext cx="4811014"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 TYPES OF FOUNDATION</a:t>
            </a:r>
          </a:p>
        </p:txBody>
      </p:sp>
      <p:sp>
        <p:nvSpPr>
          <p:cNvPr id="3" name="TextBox 3"/>
          <p:cNvSpPr txBox="1"/>
          <p:nvPr/>
        </p:nvSpPr>
        <p:spPr>
          <a:xfrm>
            <a:off x="550481" y="1898183"/>
            <a:ext cx="5397046" cy="791370"/>
          </a:xfrm>
          <a:prstGeom prst="rect">
            <a:avLst/>
          </a:prstGeom>
        </p:spPr>
        <p:txBody>
          <a:bodyPr lIns="0" tIns="0" rIns="0" bIns="0" rtlCol="0" anchor="t">
            <a:spAutoFit/>
          </a:bodyPr>
          <a:lstStyle/>
          <a:p>
            <a:pPr defTabSz="457200">
              <a:lnSpc>
                <a:spcPts val="2100"/>
              </a:lnSpc>
              <a:buClrTx/>
              <a:defRPr/>
            </a:pPr>
            <a:r>
              <a:rPr lang="en-US" sz="1500" kern="1200">
                <a:latin typeface="Inter"/>
                <a:ea typeface="+mn-ea"/>
                <a:cs typeface="+mn-cs"/>
              </a:rPr>
              <a:t>There are two basic types of foundations </a:t>
            </a:r>
          </a:p>
          <a:p>
            <a:pPr defTabSz="457200">
              <a:lnSpc>
                <a:spcPts val="2100"/>
              </a:lnSpc>
              <a:buClrTx/>
              <a:defRPr/>
            </a:pPr>
            <a:r>
              <a:rPr lang="en-US" sz="1500" kern="1200">
                <a:latin typeface="Inter"/>
                <a:ea typeface="+mn-ea"/>
                <a:cs typeface="+mn-cs"/>
              </a:rPr>
              <a:t>1. Shallow foundation </a:t>
            </a:r>
          </a:p>
          <a:p>
            <a:pPr defTabSz="457200">
              <a:lnSpc>
                <a:spcPts val="2100"/>
              </a:lnSpc>
              <a:buClrTx/>
              <a:defRPr/>
            </a:pPr>
            <a:r>
              <a:rPr lang="en-US" sz="1500" kern="1200">
                <a:latin typeface="Inter"/>
                <a:ea typeface="+mn-ea"/>
                <a:cs typeface="+mn-cs"/>
              </a:rPr>
              <a:t>2. Deep foundation </a:t>
            </a:r>
          </a:p>
        </p:txBody>
      </p:sp>
      <p:sp>
        <p:nvSpPr>
          <p:cNvPr id="4" name="TextBox 4"/>
          <p:cNvSpPr txBox="1"/>
          <p:nvPr/>
        </p:nvSpPr>
        <p:spPr>
          <a:xfrm>
            <a:off x="514350" y="3439891"/>
            <a:ext cx="4191669" cy="1060675"/>
          </a:xfrm>
          <a:prstGeom prst="rect">
            <a:avLst/>
          </a:prstGeom>
        </p:spPr>
        <p:txBody>
          <a:bodyPr lIns="0" tIns="0" rIns="0" bIns="0" rtlCol="0" anchor="t">
            <a:spAutoFit/>
          </a:bodyPr>
          <a:lstStyle/>
          <a:p>
            <a:pPr defTabSz="457200">
              <a:lnSpc>
                <a:spcPts val="2100"/>
              </a:lnSpc>
              <a:buClrTx/>
              <a:defRPr/>
            </a:pPr>
            <a:r>
              <a:rPr lang="en-US" sz="1500" kern="1200">
                <a:latin typeface="Inter"/>
                <a:ea typeface="+mn-ea"/>
                <a:cs typeface="+mn-cs"/>
              </a:rPr>
              <a:t>The foundation provided immediately below the lowest part of the structure near the ground level, transferring load directly to the supporting soil, is known as shallow foundation. </a:t>
            </a:r>
          </a:p>
        </p:txBody>
      </p:sp>
      <p:sp>
        <p:nvSpPr>
          <p:cNvPr id="5" name="TextBox 5"/>
          <p:cNvSpPr txBox="1"/>
          <p:nvPr/>
        </p:nvSpPr>
        <p:spPr>
          <a:xfrm>
            <a:off x="550481" y="3115089"/>
            <a:ext cx="2651470" cy="264111"/>
          </a:xfrm>
          <a:prstGeom prst="rect">
            <a:avLst/>
          </a:prstGeom>
        </p:spPr>
        <p:txBody>
          <a:bodyPr lIns="0" tIns="0" rIns="0" bIns="0" rtlCol="0" anchor="t">
            <a:spAutoFit/>
          </a:bodyPr>
          <a:lstStyle/>
          <a:p>
            <a:pPr defTabSz="457200">
              <a:lnSpc>
                <a:spcPts val="2170"/>
              </a:lnSpc>
              <a:buClrTx/>
              <a:defRPr/>
            </a:pPr>
            <a:r>
              <a:rPr lang="en-US" sz="1550" kern="1200">
                <a:latin typeface="Inter Bold"/>
                <a:ea typeface="+mn-ea"/>
                <a:cs typeface="+mn-cs"/>
              </a:rPr>
              <a:t>SHALLOW FOUNDATION </a:t>
            </a:r>
          </a:p>
        </p:txBody>
      </p:sp>
      <p:sp>
        <p:nvSpPr>
          <p:cNvPr id="6" name="TextBox 6"/>
          <p:cNvSpPr txBox="1"/>
          <p:nvPr/>
        </p:nvSpPr>
        <p:spPr>
          <a:xfrm>
            <a:off x="4906439" y="3118581"/>
            <a:ext cx="2032594"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DEEP FOUNDATION </a:t>
            </a:r>
          </a:p>
        </p:txBody>
      </p:sp>
      <p:grpSp>
        <p:nvGrpSpPr>
          <p:cNvPr id="7" name="Group 7"/>
          <p:cNvGrpSpPr/>
          <p:nvPr/>
        </p:nvGrpSpPr>
        <p:grpSpPr>
          <a:xfrm>
            <a:off x="4891544" y="668095"/>
            <a:ext cx="4057650" cy="2162661"/>
            <a:chOff x="0" y="0"/>
            <a:chExt cx="10820400" cy="5767094"/>
          </a:xfrm>
        </p:grpSpPr>
        <p:pic>
          <p:nvPicPr>
            <p:cNvPr id="8" name="Picture 8"/>
            <p:cNvPicPr>
              <a:picLocks noChangeAspect="1"/>
            </p:cNvPicPr>
            <p:nvPr/>
          </p:nvPicPr>
          <p:blipFill>
            <a:blip r:embed="rId2"/>
            <a:srcRect t="8738" b="8738"/>
            <a:stretch>
              <a:fillRect/>
            </a:stretch>
          </p:blipFill>
          <p:spPr>
            <a:xfrm>
              <a:off x="0" y="0"/>
              <a:ext cx="10820400" cy="5767094"/>
            </a:xfrm>
            <a:prstGeom prst="rect">
              <a:avLst/>
            </a:prstGeom>
          </p:spPr>
        </p:pic>
      </p:grpSp>
      <p:sp>
        <p:nvSpPr>
          <p:cNvPr id="9" name="TextBox 9"/>
          <p:cNvSpPr txBox="1"/>
          <p:nvPr/>
        </p:nvSpPr>
        <p:spPr>
          <a:xfrm>
            <a:off x="4906439" y="3439891"/>
            <a:ext cx="4042755" cy="1009187"/>
          </a:xfrm>
          <a:prstGeom prst="rect">
            <a:avLst/>
          </a:prstGeom>
        </p:spPr>
        <p:txBody>
          <a:bodyPr lIns="0" tIns="0" rIns="0" bIns="0" rtlCol="0" anchor="t">
            <a:spAutoFit/>
          </a:bodyPr>
          <a:lstStyle/>
          <a:p>
            <a:pPr defTabSz="457200">
              <a:lnSpc>
                <a:spcPts val="1960"/>
              </a:lnSpc>
              <a:buClrTx/>
              <a:defRPr/>
            </a:pPr>
            <a:r>
              <a:rPr lang="en-US" kern="1200" dirty="0">
                <a:latin typeface="Inter"/>
                <a:ea typeface="+mn-ea"/>
                <a:cs typeface="+mn-cs"/>
              </a:rPr>
              <a:t>A deep foundation is a type of foundation that transfers loads from superstructures to the earth a greater depths from the surface than a shallow foundation does to a subsurface layer or a range of depths.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50481" y="481013"/>
            <a:ext cx="7006443"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  TYPES OF SHALLOW FOUNDATION</a:t>
            </a:r>
          </a:p>
        </p:txBody>
      </p:sp>
      <p:sp>
        <p:nvSpPr>
          <p:cNvPr id="3" name="TextBox 3"/>
          <p:cNvSpPr txBox="1"/>
          <p:nvPr/>
        </p:nvSpPr>
        <p:spPr>
          <a:xfrm>
            <a:off x="695204" y="1191158"/>
            <a:ext cx="4574760" cy="522066"/>
          </a:xfrm>
          <a:prstGeom prst="rect">
            <a:avLst/>
          </a:prstGeom>
        </p:spPr>
        <p:txBody>
          <a:bodyPr lIns="0" tIns="0" rIns="0" bIns="0" rtlCol="0" anchor="t">
            <a:spAutoFit/>
          </a:bodyPr>
          <a:lstStyle/>
          <a:p>
            <a:pPr defTabSz="457200">
              <a:lnSpc>
                <a:spcPts val="2100"/>
              </a:lnSpc>
              <a:buClrTx/>
              <a:defRPr/>
            </a:pPr>
            <a:r>
              <a:rPr lang="en-US" sz="1500" kern="1200">
                <a:latin typeface="Inter"/>
                <a:ea typeface="+mn-ea"/>
                <a:cs typeface="+mn-cs"/>
              </a:rPr>
              <a:t>From point of veiw of design , shallow foundation     may be of following types:</a:t>
            </a:r>
          </a:p>
        </p:txBody>
      </p:sp>
      <p:sp>
        <p:nvSpPr>
          <p:cNvPr id="4" name="TextBox 4"/>
          <p:cNvSpPr txBox="1"/>
          <p:nvPr/>
        </p:nvSpPr>
        <p:spPr>
          <a:xfrm>
            <a:off x="769137" y="2976563"/>
            <a:ext cx="2651470" cy="264111"/>
          </a:xfrm>
          <a:prstGeom prst="rect">
            <a:avLst/>
          </a:prstGeom>
        </p:spPr>
        <p:txBody>
          <a:bodyPr lIns="0" tIns="0" rIns="0" bIns="0" rtlCol="0" anchor="t">
            <a:spAutoFit/>
          </a:bodyPr>
          <a:lstStyle/>
          <a:p>
            <a:pPr defTabSz="457200">
              <a:lnSpc>
                <a:spcPts val="2170"/>
              </a:lnSpc>
              <a:buClrTx/>
              <a:defRPr/>
            </a:pPr>
            <a:r>
              <a:rPr lang="en-US" sz="1550" kern="1200">
                <a:latin typeface="Inter Bold"/>
                <a:ea typeface="+mn-ea"/>
                <a:cs typeface="+mn-cs"/>
              </a:rPr>
              <a:t>3.STRAP FOOTINGS </a:t>
            </a:r>
          </a:p>
        </p:txBody>
      </p:sp>
      <p:sp>
        <p:nvSpPr>
          <p:cNvPr id="5" name="TextBox 5"/>
          <p:cNvSpPr txBox="1"/>
          <p:nvPr/>
        </p:nvSpPr>
        <p:spPr>
          <a:xfrm>
            <a:off x="769137" y="2538413"/>
            <a:ext cx="2394544"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2.COMBINED FOOTINGS </a:t>
            </a:r>
          </a:p>
        </p:txBody>
      </p:sp>
      <p:grpSp>
        <p:nvGrpSpPr>
          <p:cNvPr id="6" name="Group 6"/>
          <p:cNvGrpSpPr/>
          <p:nvPr/>
        </p:nvGrpSpPr>
        <p:grpSpPr>
          <a:xfrm>
            <a:off x="6166497" y="1120363"/>
            <a:ext cx="2463153" cy="3359974"/>
            <a:chOff x="0" y="0"/>
            <a:chExt cx="6568407" cy="8959930"/>
          </a:xfrm>
        </p:grpSpPr>
        <p:pic>
          <p:nvPicPr>
            <p:cNvPr id="7" name="Picture 7"/>
            <p:cNvPicPr>
              <a:picLocks noChangeAspect="1"/>
            </p:cNvPicPr>
            <p:nvPr/>
          </p:nvPicPr>
          <p:blipFill>
            <a:blip r:embed="rId2"/>
            <a:srcRect l="39" r="39"/>
            <a:stretch>
              <a:fillRect/>
            </a:stretch>
          </p:blipFill>
          <p:spPr>
            <a:xfrm>
              <a:off x="0" y="0"/>
              <a:ext cx="6568407" cy="8959930"/>
            </a:xfrm>
            <a:prstGeom prst="rect">
              <a:avLst/>
            </a:prstGeom>
          </p:spPr>
        </p:pic>
      </p:grpSp>
      <p:sp>
        <p:nvSpPr>
          <p:cNvPr id="8" name="TextBox 8"/>
          <p:cNvSpPr txBox="1"/>
          <p:nvPr/>
        </p:nvSpPr>
        <p:spPr>
          <a:xfrm>
            <a:off x="769137" y="2096033"/>
            <a:ext cx="2651470" cy="264111"/>
          </a:xfrm>
          <a:prstGeom prst="rect">
            <a:avLst/>
          </a:prstGeom>
        </p:spPr>
        <p:txBody>
          <a:bodyPr lIns="0" tIns="0" rIns="0" bIns="0" rtlCol="0" anchor="t">
            <a:spAutoFit/>
          </a:bodyPr>
          <a:lstStyle/>
          <a:p>
            <a:pPr defTabSz="457200">
              <a:lnSpc>
                <a:spcPts val="2170"/>
              </a:lnSpc>
              <a:buClrTx/>
              <a:defRPr/>
            </a:pPr>
            <a:r>
              <a:rPr lang="en-US" sz="1550" kern="1200">
                <a:latin typeface="Inter Bold"/>
                <a:ea typeface="+mn-ea"/>
                <a:cs typeface="+mn-cs"/>
              </a:rPr>
              <a:t>1.SPREAD FOOTINGS</a:t>
            </a:r>
          </a:p>
        </p:txBody>
      </p:sp>
      <p:sp>
        <p:nvSpPr>
          <p:cNvPr id="9" name="TextBox 9"/>
          <p:cNvSpPr txBox="1"/>
          <p:nvPr/>
        </p:nvSpPr>
        <p:spPr>
          <a:xfrm>
            <a:off x="769137" y="3418205"/>
            <a:ext cx="3430617" cy="264111"/>
          </a:xfrm>
          <a:prstGeom prst="rect">
            <a:avLst/>
          </a:prstGeom>
        </p:spPr>
        <p:txBody>
          <a:bodyPr lIns="0" tIns="0" rIns="0" bIns="0" rtlCol="0" anchor="t">
            <a:spAutoFit/>
          </a:bodyPr>
          <a:lstStyle/>
          <a:p>
            <a:pPr defTabSz="457200">
              <a:lnSpc>
                <a:spcPts val="2170"/>
              </a:lnSpc>
              <a:buClrTx/>
              <a:defRPr/>
            </a:pPr>
            <a:r>
              <a:rPr lang="en-US" sz="1550" kern="1200">
                <a:latin typeface="Inter Bold"/>
                <a:ea typeface="+mn-ea"/>
                <a:cs typeface="+mn-cs"/>
              </a:rPr>
              <a:t>4.MAT OR RAFT FOUNDATION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44931" y="514350"/>
            <a:ext cx="5698649" cy="41148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5688091" y="1321755"/>
            <a:ext cx="2941560" cy="2587774"/>
            <a:chOff x="0" y="0"/>
            <a:chExt cx="7844159" cy="6900731"/>
          </a:xfrm>
        </p:grpSpPr>
        <p:pic>
          <p:nvPicPr>
            <p:cNvPr id="6" name="Picture 6"/>
            <p:cNvPicPr>
              <a:picLocks noChangeAspect="1"/>
            </p:cNvPicPr>
            <p:nvPr/>
          </p:nvPicPr>
          <p:blipFill>
            <a:blip r:embed="rId2"/>
            <a:srcRect t="1725" b="1725"/>
            <a:stretch>
              <a:fillRect/>
            </a:stretch>
          </p:blipFill>
          <p:spPr>
            <a:xfrm>
              <a:off x="0" y="0"/>
              <a:ext cx="7844159" cy="6900731"/>
            </a:xfrm>
            <a:prstGeom prst="rect">
              <a:avLst/>
            </a:prstGeom>
          </p:spPr>
        </p:pic>
      </p:grpSp>
      <p:sp>
        <p:nvSpPr>
          <p:cNvPr id="7" name="TextBox 7"/>
          <p:cNvSpPr txBox="1"/>
          <p:nvPr/>
        </p:nvSpPr>
        <p:spPr>
          <a:xfrm>
            <a:off x="1473493" y="810520"/>
            <a:ext cx="3465333"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SPREAD FOOTINGS </a:t>
            </a:r>
          </a:p>
        </p:txBody>
      </p:sp>
      <p:sp>
        <p:nvSpPr>
          <p:cNvPr id="8" name="TextBox 8"/>
          <p:cNvSpPr txBox="1"/>
          <p:nvPr/>
        </p:nvSpPr>
        <p:spPr>
          <a:xfrm>
            <a:off x="1344001" y="1297942"/>
            <a:ext cx="4344090" cy="3038268"/>
          </a:xfrm>
          <a:prstGeom prst="rect">
            <a:avLst/>
          </a:prstGeom>
        </p:spPr>
        <p:txBody>
          <a:bodyPr lIns="0" tIns="0" rIns="0" bIns="0" rtlCol="0" anchor="t">
            <a:spAutoFit/>
          </a:bodyPr>
          <a:lstStyle/>
          <a:p>
            <a:pPr defTabSz="457200">
              <a:lnSpc>
                <a:spcPts val="1680"/>
              </a:lnSpc>
              <a:buClrTx/>
              <a:defRPr/>
            </a:pPr>
            <a:r>
              <a:rPr lang="en-US" sz="1200" kern="1200">
                <a:latin typeface="Inter"/>
                <a:ea typeface="+mn-ea"/>
                <a:cs typeface="+mn-cs"/>
              </a:rPr>
              <a:t>• A spread footing foundation, which is typical in residential building, has a wider bottom portion than the load-bearing foundation walls it supports. This wider part "spreads" the weight of the structure over more area for greater stability. </a:t>
            </a:r>
          </a:p>
          <a:p>
            <a:pPr defTabSz="457200">
              <a:lnSpc>
                <a:spcPts val="1680"/>
              </a:lnSpc>
              <a:buClrTx/>
              <a:defRPr/>
            </a:pPr>
            <a:r>
              <a:rPr lang="en-US" sz="1200" kern="1200">
                <a:latin typeface="Inter"/>
                <a:ea typeface="+mn-ea"/>
                <a:cs typeface="+mn-cs"/>
              </a:rPr>
              <a:t>• The design and layout of spread footings is controlled by several factors, foremost of which is the weight (load) of the structure it will support. </a:t>
            </a:r>
          </a:p>
          <a:p>
            <a:pPr defTabSz="457200">
              <a:lnSpc>
                <a:spcPts val="1680"/>
              </a:lnSpc>
              <a:buClrTx/>
              <a:defRPr/>
            </a:pPr>
            <a:r>
              <a:rPr lang="en-US" sz="1200" kern="1200">
                <a:latin typeface="Inter"/>
                <a:ea typeface="+mn-ea"/>
                <a:cs typeface="+mn-cs"/>
              </a:rPr>
              <a:t>• These foundations are common in residential construction that includes a basement, and in many commercial structures. But for high rise buildings they are not sufficient.</a:t>
            </a:r>
          </a:p>
          <a:p>
            <a:pPr defTabSz="457200">
              <a:lnSpc>
                <a:spcPts val="1680"/>
              </a:lnSpc>
              <a:buClrTx/>
              <a:defRPr/>
            </a:pPr>
            <a:r>
              <a:rPr lang="en-US" sz="1200" kern="1200">
                <a:latin typeface="Inter"/>
                <a:ea typeface="+mn-ea"/>
                <a:cs typeface="+mn-cs"/>
              </a:rPr>
              <a:t> • A spread footing which changes elevation in several places in a series of vertical "steps" in order to follow the contours of a sloping site or accommodate changes in soil strata, is termed a stepped footing.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44931" y="514350"/>
            <a:ext cx="5698649" cy="41148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6011502" y="752845"/>
            <a:ext cx="2618149" cy="3637811"/>
            <a:chOff x="0" y="0"/>
            <a:chExt cx="6981729" cy="9700830"/>
          </a:xfrm>
        </p:grpSpPr>
        <p:pic>
          <p:nvPicPr>
            <p:cNvPr id="6" name="Picture 6"/>
            <p:cNvPicPr>
              <a:picLocks noChangeAspect="1"/>
            </p:cNvPicPr>
            <p:nvPr/>
          </p:nvPicPr>
          <p:blipFill>
            <a:blip r:embed="rId2"/>
            <a:srcRect t="1942" b="1942"/>
            <a:stretch>
              <a:fillRect/>
            </a:stretch>
          </p:blipFill>
          <p:spPr>
            <a:xfrm>
              <a:off x="0" y="0"/>
              <a:ext cx="6981729" cy="9700830"/>
            </a:xfrm>
            <a:prstGeom prst="rect">
              <a:avLst/>
            </a:prstGeom>
          </p:spPr>
        </p:pic>
      </p:grpSp>
      <p:sp>
        <p:nvSpPr>
          <p:cNvPr id="7" name="TextBox 7"/>
          <p:cNvSpPr txBox="1"/>
          <p:nvPr/>
        </p:nvSpPr>
        <p:spPr>
          <a:xfrm>
            <a:off x="1625893" y="859899"/>
            <a:ext cx="3636542" cy="698333"/>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COMBINED FOOTINGS</a:t>
            </a:r>
          </a:p>
        </p:txBody>
      </p:sp>
      <p:sp>
        <p:nvSpPr>
          <p:cNvPr id="8" name="TextBox 8"/>
          <p:cNvSpPr txBox="1"/>
          <p:nvPr/>
        </p:nvSpPr>
        <p:spPr>
          <a:xfrm>
            <a:off x="1271997" y="1588046"/>
            <a:ext cx="4344332" cy="2384242"/>
          </a:xfrm>
          <a:prstGeom prst="rect">
            <a:avLst/>
          </a:prstGeom>
        </p:spPr>
        <p:txBody>
          <a:bodyPr lIns="0" tIns="0" rIns="0" bIns="0" rtlCol="0" anchor="t">
            <a:spAutoFit/>
          </a:bodyPr>
          <a:lstStyle/>
          <a:p>
            <a:pPr defTabSz="457200">
              <a:lnSpc>
                <a:spcPts val="1680"/>
              </a:lnSpc>
              <a:buClrTx/>
              <a:defRPr/>
            </a:pPr>
            <a:r>
              <a:rPr lang="en-US" sz="1200" kern="1200">
                <a:latin typeface="Inter"/>
                <a:ea typeface="+mn-ea"/>
                <a:cs typeface="+mn-cs"/>
              </a:rPr>
              <a:t>A spread footing which supports two or more columns is termed as combined footing.The combined footing may be following kinds:</a:t>
            </a:r>
          </a:p>
          <a:p>
            <a:pPr defTabSz="457200">
              <a:lnSpc>
                <a:spcPts val="1680"/>
              </a:lnSpc>
              <a:buClrTx/>
              <a:defRPr/>
            </a:pPr>
            <a:r>
              <a:rPr lang="en-US" sz="1200" kern="1200">
                <a:latin typeface="Inter"/>
                <a:ea typeface="+mn-ea"/>
                <a:cs typeface="+mn-cs"/>
              </a:rPr>
              <a:t>•Rectangular combined footing </a:t>
            </a:r>
          </a:p>
          <a:p>
            <a:pPr defTabSz="457200">
              <a:lnSpc>
                <a:spcPts val="1680"/>
              </a:lnSpc>
              <a:buClrTx/>
              <a:defRPr/>
            </a:pPr>
            <a:r>
              <a:rPr lang="en-US" sz="1200" kern="1200">
                <a:latin typeface="Inter"/>
                <a:ea typeface="+mn-ea"/>
                <a:cs typeface="+mn-cs"/>
              </a:rPr>
              <a:t>•Trapezoidal combined footing </a:t>
            </a:r>
          </a:p>
          <a:p>
            <a:pPr defTabSz="457200">
              <a:lnSpc>
                <a:spcPts val="1680"/>
              </a:lnSpc>
              <a:buClrTx/>
              <a:defRPr/>
            </a:pPr>
            <a:r>
              <a:rPr lang="en-US" sz="1200" kern="1200">
                <a:latin typeface="Inter"/>
                <a:ea typeface="+mn-ea"/>
                <a:cs typeface="+mn-cs"/>
              </a:rPr>
              <a:t>•Combined column-wall footing </a:t>
            </a:r>
          </a:p>
          <a:p>
            <a:pPr defTabSz="457200">
              <a:lnSpc>
                <a:spcPts val="1680"/>
              </a:lnSpc>
              <a:buClrTx/>
              <a:defRPr/>
            </a:pPr>
            <a:r>
              <a:rPr lang="en-US" sz="1200" kern="1200">
                <a:latin typeface="Inter"/>
                <a:ea typeface="+mn-ea"/>
                <a:cs typeface="+mn-cs"/>
              </a:rPr>
              <a:t>Combined footings are invariably constructed of reinforced concrete.</a:t>
            </a:r>
          </a:p>
          <a:p>
            <a:pPr defTabSz="457200">
              <a:lnSpc>
                <a:spcPts val="1680"/>
              </a:lnSpc>
              <a:buClrTx/>
              <a:defRPr/>
            </a:pPr>
            <a:r>
              <a:rPr lang="en-US" sz="1200" kern="1200">
                <a:latin typeface="Inter"/>
                <a:ea typeface="+mn-ea"/>
                <a:cs typeface="+mn-cs"/>
              </a:rPr>
              <a:t>The combined footing for columns will be rectangular if they carry equal loads and will be traezoidal in case of unequal loading. </a:t>
            </a:r>
          </a:p>
          <a:p>
            <a:pPr defTabSz="457200">
              <a:lnSpc>
                <a:spcPts val="1680"/>
              </a:lnSpc>
              <a:buClrTx/>
              <a:defRPr/>
            </a:pPr>
            <a:r>
              <a:rPr lang="en-US" sz="1200" kern="1200">
                <a:latin typeface="Inter"/>
                <a:ea typeface="+mn-ea"/>
                <a:cs typeface="+mn-cs"/>
              </a:rPr>
              <a:t>Sometimes, it may be required to provide a combined footing for columns and a wall. Such foundations are called combined column-wall footings.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44931" y="514350"/>
            <a:ext cx="5698649" cy="41148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5688091" y="957808"/>
            <a:ext cx="2755884" cy="3333852"/>
            <a:chOff x="0" y="0"/>
            <a:chExt cx="7349024" cy="8890270"/>
          </a:xfrm>
        </p:grpSpPr>
        <p:pic>
          <p:nvPicPr>
            <p:cNvPr id="6" name="Picture 6"/>
            <p:cNvPicPr>
              <a:picLocks noChangeAspect="1"/>
            </p:cNvPicPr>
            <p:nvPr/>
          </p:nvPicPr>
          <p:blipFill>
            <a:blip r:embed="rId2"/>
            <a:srcRect l="553" r="553"/>
            <a:stretch>
              <a:fillRect/>
            </a:stretch>
          </p:blipFill>
          <p:spPr>
            <a:xfrm>
              <a:off x="0" y="0"/>
              <a:ext cx="7349024" cy="8890270"/>
            </a:xfrm>
            <a:prstGeom prst="rect">
              <a:avLst/>
            </a:prstGeom>
          </p:spPr>
        </p:pic>
      </p:grpSp>
      <p:sp>
        <p:nvSpPr>
          <p:cNvPr id="7" name="TextBox 7"/>
          <p:cNvSpPr txBox="1"/>
          <p:nvPr/>
        </p:nvSpPr>
        <p:spPr>
          <a:xfrm>
            <a:off x="1625893" y="924471"/>
            <a:ext cx="2946108"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STRAP FOOTING</a:t>
            </a:r>
          </a:p>
        </p:txBody>
      </p:sp>
      <p:sp>
        <p:nvSpPr>
          <p:cNvPr id="8" name="TextBox 8"/>
          <p:cNvSpPr txBox="1"/>
          <p:nvPr/>
        </p:nvSpPr>
        <p:spPr>
          <a:xfrm>
            <a:off x="1491712" y="1391908"/>
            <a:ext cx="4196378" cy="2548070"/>
          </a:xfrm>
          <a:prstGeom prst="rect">
            <a:avLst/>
          </a:prstGeom>
        </p:spPr>
        <p:txBody>
          <a:bodyPr lIns="0" tIns="0" rIns="0" bIns="0" rtlCol="0" anchor="t">
            <a:spAutoFit/>
          </a:bodyPr>
          <a:lstStyle/>
          <a:p>
            <a:pPr defTabSz="457200">
              <a:lnSpc>
                <a:spcPts val="1960"/>
              </a:lnSpc>
              <a:buClrTx/>
              <a:defRPr/>
            </a:pPr>
            <a:r>
              <a:rPr lang="en-US" kern="1200">
                <a:latin typeface="Inter"/>
                <a:ea typeface="+mn-ea"/>
                <a:cs typeface="+mn-cs"/>
              </a:rPr>
              <a:t>If the independent footings of two columns are connected by a beam, it is called strap footing. A strap footing may be used when distance between the columns is so great that the combined footing becomes quite narrow, with high bending moments.In that case,each colum is provided with independent footing and a beam is used to connect two footings.The strap,assumed to be infinitely stiff,serves to transfer the column loads on to the soil with equal and uniform soil pressure both footings.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44931" y="514350"/>
            <a:ext cx="5698649" cy="41148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5688091" y="1838459"/>
            <a:ext cx="2710863" cy="1466583"/>
            <a:chOff x="0" y="0"/>
            <a:chExt cx="7228966" cy="3910888"/>
          </a:xfrm>
        </p:grpSpPr>
        <p:pic>
          <p:nvPicPr>
            <p:cNvPr id="6" name="Picture 6"/>
            <p:cNvPicPr>
              <a:picLocks noChangeAspect="1"/>
            </p:cNvPicPr>
            <p:nvPr/>
          </p:nvPicPr>
          <p:blipFill>
            <a:blip r:embed="rId2"/>
            <a:srcRect l="3848" r="3848"/>
            <a:stretch>
              <a:fillRect/>
            </a:stretch>
          </p:blipFill>
          <p:spPr>
            <a:xfrm>
              <a:off x="0" y="0"/>
              <a:ext cx="7228966" cy="3910888"/>
            </a:xfrm>
            <a:prstGeom prst="rect">
              <a:avLst/>
            </a:prstGeom>
          </p:spPr>
        </p:pic>
      </p:grpSp>
      <p:sp>
        <p:nvSpPr>
          <p:cNvPr id="7" name="TextBox 7"/>
          <p:cNvSpPr txBox="1"/>
          <p:nvPr/>
        </p:nvSpPr>
        <p:spPr>
          <a:xfrm>
            <a:off x="1506593" y="749636"/>
            <a:ext cx="4975325" cy="314189"/>
          </a:xfrm>
          <a:prstGeom prst="rect">
            <a:avLst/>
          </a:prstGeom>
        </p:spPr>
        <p:txBody>
          <a:bodyPr lIns="0" tIns="0" rIns="0" bIns="0" rtlCol="0" anchor="t">
            <a:spAutoFit/>
          </a:bodyPr>
          <a:lstStyle/>
          <a:p>
            <a:pPr defTabSz="457200">
              <a:lnSpc>
                <a:spcPts val="2566"/>
              </a:lnSpc>
              <a:buClrTx/>
              <a:defRPr/>
            </a:pPr>
            <a:r>
              <a:rPr lang="en-US" sz="1833" kern="1200" spc="367">
                <a:latin typeface="Baskerville Display PT"/>
                <a:ea typeface="+mn-ea"/>
                <a:cs typeface="+mn-cs"/>
              </a:rPr>
              <a:t>MAT OR RAFT FOUNDATION </a:t>
            </a:r>
          </a:p>
        </p:txBody>
      </p:sp>
      <p:sp>
        <p:nvSpPr>
          <p:cNvPr id="8" name="TextBox 8"/>
          <p:cNvSpPr txBox="1"/>
          <p:nvPr/>
        </p:nvSpPr>
        <p:spPr>
          <a:xfrm>
            <a:off x="1348607" y="1192848"/>
            <a:ext cx="4339483" cy="2525435"/>
          </a:xfrm>
          <a:prstGeom prst="rect">
            <a:avLst/>
          </a:prstGeom>
        </p:spPr>
        <p:txBody>
          <a:bodyPr lIns="0" tIns="0" rIns="0" bIns="0" rtlCol="0" anchor="t">
            <a:spAutoFit/>
          </a:bodyPr>
          <a:lstStyle/>
          <a:p>
            <a:pPr defTabSz="457200">
              <a:lnSpc>
                <a:spcPts val="1820"/>
              </a:lnSpc>
              <a:buClrTx/>
              <a:defRPr/>
            </a:pPr>
            <a:r>
              <a:rPr lang="en-US" sz="1300" kern="1200">
                <a:latin typeface="Inter"/>
                <a:ea typeface="+mn-ea"/>
                <a:cs typeface="+mn-cs"/>
              </a:rPr>
              <a:t> A raft or mat foundation is a combined footing that covers the entire area beneath a structureand supports all the columns and walls. When theallowable soil pressure  is low  or the building loads are heavy, the used of spread foundation covers more than one half area of the foundation, It may prove more economical to use raft or mat foundation</a:t>
            </a:r>
          </a:p>
          <a:p>
            <a:pPr defTabSz="457200">
              <a:lnSpc>
                <a:spcPts val="1820"/>
              </a:lnSpc>
              <a:buClrTx/>
              <a:defRPr/>
            </a:pPr>
            <a:r>
              <a:rPr lang="en-US" sz="1300" kern="1200">
                <a:latin typeface="Inter"/>
                <a:ea typeface="+mn-ea"/>
                <a:cs typeface="+mn-cs"/>
              </a:rPr>
              <a:t>Rafts may be divided into three types,based on  design and construction:</a:t>
            </a:r>
          </a:p>
          <a:p>
            <a:pPr defTabSz="457200">
              <a:lnSpc>
                <a:spcPts val="1820"/>
              </a:lnSpc>
              <a:buClrTx/>
              <a:defRPr/>
            </a:pPr>
            <a:r>
              <a:rPr lang="en-US" sz="1300" kern="1200">
                <a:latin typeface="Inter"/>
                <a:ea typeface="+mn-ea"/>
                <a:cs typeface="+mn-cs"/>
              </a:rPr>
              <a:t>•Solid slab system</a:t>
            </a:r>
          </a:p>
          <a:p>
            <a:pPr defTabSz="457200">
              <a:lnSpc>
                <a:spcPts val="1820"/>
              </a:lnSpc>
              <a:buClrTx/>
              <a:defRPr/>
            </a:pPr>
            <a:r>
              <a:rPr lang="en-US" sz="1300" kern="1200">
                <a:latin typeface="Inter"/>
                <a:ea typeface="+mn-ea"/>
                <a:cs typeface="+mn-cs"/>
              </a:rPr>
              <a:t>•Beam slab system</a:t>
            </a:r>
          </a:p>
          <a:p>
            <a:pPr defTabSz="457200">
              <a:lnSpc>
                <a:spcPts val="1820"/>
              </a:lnSpc>
              <a:buClrTx/>
              <a:defRPr/>
            </a:pPr>
            <a:r>
              <a:rPr lang="en-US" sz="1300" kern="1200">
                <a:latin typeface="Inter"/>
                <a:ea typeface="+mn-ea"/>
                <a:cs typeface="+mn-cs"/>
              </a:rPr>
              <a:t>•Cellular slab system</a:t>
            </a:r>
          </a:p>
        </p:txBody>
      </p:sp>
      <p:sp>
        <p:nvSpPr>
          <p:cNvPr id="9" name="TextBox 9"/>
          <p:cNvSpPr txBox="1"/>
          <p:nvPr/>
        </p:nvSpPr>
        <p:spPr>
          <a:xfrm>
            <a:off x="1309420" y="3952558"/>
            <a:ext cx="5534160" cy="447943"/>
          </a:xfrm>
          <a:prstGeom prst="rect">
            <a:avLst/>
          </a:prstGeom>
        </p:spPr>
        <p:txBody>
          <a:bodyPr lIns="0" tIns="0" rIns="0" bIns="0" rtlCol="0" anchor="t">
            <a:spAutoFit/>
          </a:bodyPr>
          <a:lstStyle/>
          <a:p>
            <a:pPr algn="ctr" defTabSz="457200">
              <a:lnSpc>
                <a:spcPts val="1820"/>
              </a:lnSpc>
              <a:spcBef>
                <a:spcPct val="0"/>
              </a:spcBef>
              <a:buClrTx/>
              <a:defRPr/>
            </a:pPr>
            <a:r>
              <a:rPr lang="en-US" sz="1300" kern="1200">
                <a:latin typeface="Inter"/>
                <a:ea typeface="+mn-ea"/>
                <a:cs typeface="+mn-cs"/>
              </a:rPr>
              <a:t>The thickness of slab and size of beam(if any) will be governed by the spacing and loading of the column  and degree of rigidity required in the raft.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64"/>
        <p:cNvGrpSpPr/>
        <p:nvPr/>
      </p:nvGrpSpPr>
      <p:grpSpPr>
        <a:xfrm>
          <a:off x="0" y="0"/>
          <a:ext cx="0" cy="0"/>
          <a:chOff x="0" y="0"/>
          <a:chExt cx="0" cy="0"/>
        </a:xfrm>
      </p:grpSpPr>
      <p:sp>
        <p:nvSpPr>
          <p:cNvPr id="165" name="Google Shape;165;p32"/>
          <p:cNvSpPr txBox="1">
            <a:spLocks noGrp="1"/>
          </p:cNvSpPr>
          <p:nvPr>
            <p:ph type="ctrTitle" idx="15"/>
          </p:nvPr>
        </p:nvSpPr>
        <p:spPr>
          <a:xfrm>
            <a:off x="610477" y="371745"/>
            <a:ext cx="2558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T</a:t>
            </a:r>
            <a:r>
              <a:rPr lang="en" sz="3600" dirty="0"/>
              <a:t>ypes of Basement</a:t>
            </a:r>
            <a:endParaRPr sz="3600" dirty="0"/>
          </a:p>
        </p:txBody>
      </p:sp>
      <p:cxnSp>
        <p:nvCxnSpPr>
          <p:cNvPr id="183" name="Google Shape;183;p32"/>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20" name="TextBox 19">
            <a:extLst>
              <a:ext uri="{FF2B5EF4-FFF2-40B4-BE49-F238E27FC236}">
                <a16:creationId xmlns:a16="http://schemas.microsoft.com/office/drawing/2014/main" id="{EDADF73D-7E29-D155-2ECB-5A0E09D13339}"/>
              </a:ext>
            </a:extLst>
          </p:cNvPr>
          <p:cNvSpPr txBox="1"/>
          <p:nvPr/>
        </p:nvSpPr>
        <p:spPr>
          <a:xfrm>
            <a:off x="610477" y="1735015"/>
            <a:ext cx="5258877" cy="2405787"/>
          </a:xfrm>
          <a:prstGeom prst="rect">
            <a:avLst/>
          </a:prstGeom>
          <a:noFill/>
        </p:spPr>
        <p:txBody>
          <a:bodyPr wrap="square" rtlCol="0">
            <a:spAutoFit/>
          </a:bodyPr>
          <a:lstStyle/>
          <a:p>
            <a:pPr marL="12700">
              <a:lnSpc>
                <a:spcPct val="100000"/>
              </a:lnSpc>
              <a:spcBef>
                <a:spcPts val="2535"/>
              </a:spcBef>
            </a:pPr>
            <a:r>
              <a:rPr lang="en-US" sz="2000" b="1" spc="-150" dirty="0">
                <a:solidFill>
                  <a:srgbClr val="FF5D0D"/>
                </a:solidFill>
                <a:latin typeface="Calibri"/>
                <a:cs typeface="Calibri"/>
              </a:rPr>
              <a:t>CATEGORIES</a:t>
            </a:r>
            <a:r>
              <a:rPr lang="en-US" sz="2000" b="1" spc="-30" dirty="0">
                <a:solidFill>
                  <a:srgbClr val="FF5D0D"/>
                </a:solidFill>
                <a:latin typeface="Calibri"/>
                <a:cs typeface="Calibri"/>
              </a:rPr>
              <a:t> </a:t>
            </a:r>
            <a:r>
              <a:rPr lang="en-US" sz="2000" b="1" spc="-160" dirty="0">
                <a:solidFill>
                  <a:srgbClr val="FF5D0D"/>
                </a:solidFill>
                <a:latin typeface="Calibri"/>
                <a:cs typeface="Calibri"/>
              </a:rPr>
              <a:t>OF</a:t>
            </a:r>
            <a:r>
              <a:rPr lang="en-US" sz="2000" b="1" spc="-30" dirty="0">
                <a:solidFill>
                  <a:srgbClr val="FF5D0D"/>
                </a:solidFill>
                <a:latin typeface="Calibri"/>
                <a:cs typeface="Calibri"/>
              </a:rPr>
              <a:t> </a:t>
            </a:r>
            <a:r>
              <a:rPr lang="en-US" sz="2000" b="1" spc="-35" dirty="0">
                <a:solidFill>
                  <a:srgbClr val="FF5D0D"/>
                </a:solidFill>
                <a:latin typeface="Calibri"/>
                <a:cs typeface="Calibri"/>
              </a:rPr>
              <a:t>BASEMENT</a:t>
            </a:r>
            <a:endParaRPr lang="en-US" sz="2000" dirty="0">
              <a:latin typeface="Calibri"/>
              <a:cs typeface="Calibri"/>
            </a:endParaRPr>
          </a:p>
          <a:p>
            <a:pPr marL="512445" indent="-272415">
              <a:lnSpc>
                <a:spcPct val="100000"/>
              </a:lnSpc>
              <a:spcBef>
                <a:spcPts val="1265"/>
              </a:spcBef>
              <a:buChar char="●"/>
              <a:tabLst>
                <a:tab pos="512445" algn="l"/>
                <a:tab pos="513080" algn="l"/>
              </a:tabLst>
            </a:pPr>
            <a:r>
              <a:rPr lang="en-US" sz="1400" dirty="0">
                <a:solidFill>
                  <a:schemeClr val="tx1"/>
                </a:solidFill>
                <a:latin typeface="Aharoni" panose="02010803020104030203" pitchFamily="2" charset="-79"/>
                <a:cs typeface="Aharoni" panose="02010803020104030203" pitchFamily="2" charset="-79"/>
              </a:rPr>
              <a:t>Basic</a:t>
            </a:r>
            <a:r>
              <a:rPr lang="en-US" sz="1400" spc="50" dirty="0">
                <a:solidFill>
                  <a:schemeClr val="tx1"/>
                </a:solidFill>
                <a:latin typeface="Aharoni" panose="02010803020104030203" pitchFamily="2" charset="-79"/>
                <a:cs typeface="Aharoni" panose="02010803020104030203" pitchFamily="2" charset="-79"/>
              </a:rPr>
              <a:t> utility </a:t>
            </a:r>
            <a:r>
              <a:rPr lang="en-US" sz="1400" dirty="0">
                <a:solidFill>
                  <a:schemeClr val="tx1"/>
                </a:solidFill>
                <a:latin typeface="Aharoni" panose="02010803020104030203" pitchFamily="2" charset="-79"/>
                <a:cs typeface="Aharoni" panose="02010803020104030203" pitchFamily="2" charset="-79"/>
              </a:rPr>
              <a:t>(car</a:t>
            </a:r>
            <a:r>
              <a:rPr lang="en-US" sz="1400" spc="5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parking,</a:t>
            </a:r>
            <a:r>
              <a:rPr lang="en-US" sz="1400" spc="5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plant rooms</a:t>
            </a:r>
            <a:r>
              <a:rPr lang="en-US" sz="1400" spc="5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(excluding</a:t>
            </a:r>
            <a:r>
              <a:rPr lang="en-US" sz="1400" spc="5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electrical</a:t>
            </a:r>
            <a:r>
              <a:rPr lang="en-US" sz="1400" spc="50" dirty="0">
                <a:solidFill>
                  <a:schemeClr val="tx1"/>
                </a:solidFill>
                <a:latin typeface="Aharoni" panose="02010803020104030203" pitchFamily="2" charset="-79"/>
                <a:cs typeface="Aharoni" panose="02010803020104030203" pitchFamily="2" charset="-79"/>
              </a:rPr>
              <a:t> equipment,</a:t>
            </a:r>
            <a:r>
              <a:rPr lang="en-US" sz="1400" spc="5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workshops)</a:t>
            </a:r>
            <a:endParaRPr lang="en-US" sz="1400" dirty="0">
              <a:solidFill>
                <a:schemeClr val="tx1"/>
              </a:solidFill>
              <a:latin typeface="Aharoni" panose="02010803020104030203" pitchFamily="2" charset="-79"/>
              <a:cs typeface="Aharoni" panose="02010803020104030203" pitchFamily="2" charset="-79"/>
            </a:endParaRPr>
          </a:p>
          <a:p>
            <a:pPr marL="554990" indent="-314960">
              <a:lnSpc>
                <a:spcPct val="100000"/>
              </a:lnSpc>
              <a:spcBef>
                <a:spcPts val="315"/>
              </a:spcBef>
              <a:buChar char="●"/>
              <a:tabLst>
                <a:tab pos="554990" algn="l"/>
                <a:tab pos="555625" algn="l"/>
              </a:tabLst>
            </a:pPr>
            <a:r>
              <a:rPr lang="en-US" sz="1400" dirty="0">
                <a:solidFill>
                  <a:schemeClr val="tx1"/>
                </a:solidFill>
                <a:latin typeface="Aharoni" panose="02010803020104030203" pitchFamily="2" charset="-79"/>
                <a:cs typeface="Aharoni" panose="02010803020104030203" pitchFamily="2" charset="-79"/>
              </a:rPr>
              <a:t>Better</a:t>
            </a:r>
            <a:r>
              <a:rPr lang="en-US" sz="1400" spc="7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utility</a:t>
            </a:r>
            <a:r>
              <a:rPr lang="en-US" sz="1400" spc="7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(workshops</a:t>
            </a:r>
            <a:r>
              <a:rPr lang="en-US" sz="1400" spc="7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and</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plant</a:t>
            </a:r>
            <a:r>
              <a:rPr lang="en-US" sz="1400" spc="70" dirty="0">
                <a:solidFill>
                  <a:schemeClr val="tx1"/>
                </a:solidFill>
                <a:latin typeface="Aharoni" panose="02010803020104030203" pitchFamily="2" charset="-79"/>
                <a:cs typeface="Aharoni" panose="02010803020104030203" pitchFamily="2" charset="-79"/>
              </a:rPr>
              <a:t> </a:t>
            </a:r>
            <a:r>
              <a:rPr lang="en-US" sz="1400" spc="55" dirty="0">
                <a:solidFill>
                  <a:schemeClr val="tx1"/>
                </a:solidFill>
                <a:latin typeface="Aharoni" panose="02010803020104030203" pitchFamily="2" charset="-79"/>
                <a:cs typeface="Aharoni" panose="02010803020104030203" pitchFamily="2" charset="-79"/>
              </a:rPr>
              <a:t>rooms</a:t>
            </a:r>
            <a:r>
              <a:rPr lang="en-US" sz="1400" spc="75"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requiring</a:t>
            </a:r>
            <a:r>
              <a:rPr lang="en-US" sz="1400" spc="70" dirty="0">
                <a:solidFill>
                  <a:schemeClr val="tx1"/>
                </a:solidFill>
                <a:latin typeface="Aharoni" panose="02010803020104030203" pitchFamily="2" charset="-79"/>
                <a:cs typeface="Aharoni" panose="02010803020104030203" pitchFamily="2" charset="-79"/>
              </a:rPr>
              <a:t> </a:t>
            </a:r>
            <a:r>
              <a:rPr lang="en-US" sz="1400" spc="60" dirty="0">
                <a:solidFill>
                  <a:schemeClr val="tx1"/>
                </a:solidFill>
                <a:latin typeface="Aharoni" panose="02010803020104030203" pitchFamily="2" charset="-79"/>
                <a:cs typeface="Aharoni" panose="02010803020104030203" pitchFamily="2" charset="-79"/>
              </a:rPr>
              <a:t>drier</a:t>
            </a:r>
            <a:r>
              <a:rPr lang="en-US" sz="1400" spc="75" dirty="0">
                <a:solidFill>
                  <a:schemeClr val="tx1"/>
                </a:solidFill>
                <a:latin typeface="Aharoni" panose="02010803020104030203" pitchFamily="2" charset="-79"/>
                <a:cs typeface="Aharoni" panose="02010803020104030203" pitchFamily="2" charset="-79"/>
              </a:rPr>
              <a:t> </a:t>
            </a:r>
            <a:r>
              <a:rPr lang="en-US" sz="1400" spc="45" dirty="0">
                <a:solidFill>
                  <a:schemeClr val="tx1"/>
                </a:solidFill>
                <a:latin typeface="Aharoni" panose="02010803020104030203" pitchFamily="2" charset="-79"/>
                <a:cs typeface="Aharoni" panose="02010803020104030203" pitchFamily="2" charset="-79"/>
              </a:rPr>
              <a:t>environments</a:t>
            </a:r>
            <a:r>
              <a:rPr lang="en-US" sz="1400" spc="70"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a:t>
            </a:r>
            <a:endParaRPr lang="en-US" sz="1400" dirty="0">
              <a:solidFill>
                <a:schemeClr val="tx1"/>
              </a:solidFill>
              <a:latin typeface="Aharoni" panose="02010803020104030203" pitchFamily="2" charset="-79"/>
              <a:cs typeface="Aharoni" panose="02010803020104030203" pitchFamily="2" charset="-79"/>
            </a:endParaRPr>
          </a:p>
          <a:p>
            <a:pPr marL="554990" indent="-314960">
              <a:lnSpc>
                <a:spcPct val="100000"/>
              </a:lnSpc>
              <a:spcBef>
                <a:spcPts val="315"/>
              </a:spcBef>
              <a:buChar char="●"/>
              <a:tabLst>
                <a:tab pos="554990" algn="l"/>
                <a:tab pos="555625" algn="l"/>
              </a:tabLst>
            </a:pPr>
            <a:r>
              <a:rPr lang="en-US" sz="1400" dirty="0">
                <a:solidFill>
                  <a:schemeClr val="tx1"/>
                </a:solidFill>
                <a:latin typeface="Aharoni" panose="02010803020104030203" pitchFamily="2" charset="-79"/>
                <a:cs typeface="Aharoni" panose="02010803020104030203" pitchFamily="2" charset="-79"/>
              </a:rPr>
              <a:t>Habitable</a:t>
            </a:r>
            <a:r>
              <a:rPr lang="en-US" sz="1400" spc="30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(ventilated</a:t>
            </a:r>
            <a:r>
              <a:rPr lang="en-US" sz="1400" spc="30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residential</a:t>
            </a:r>
            <a:r>
              <a:rPr lang="en-US" sz="1400" spc="31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and</a:t>
            </a:r>
            <a:r>
              <a:rPr lang="en-US" sz="1400" spc="30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commercial</a:t>
            </a:r>
            <a:r>
              <a:rPr lang="en-US" sz="1400" spc="30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areas)</a:t>
            </a:r>
            <a:endParaRPr lang="en-US" sz="1400" dirty="0">
              <a:solidFill>
                <a:schemeClr val="tx1"/>
              </a:solidFill>
              <a:latin typeface="Aharoni" panose="02010803020104030203" pitchFamily="2" charset="-79"/>
              <a:cs typeface="Aharoni" panose="02010803020104030203" pitchFamily="2" charset="-79"/>
            </a:endParaRPr>
          </a:p>
          <a:p>
            <a:pPr marL="512445" indent="-272415">
              <a:lnSpc>
                <a:spcPct val="100000"/>
              </a:lnSpc>
              <a:spcBef>
                <a:spcPts val="315"/>
              </a:spcBef>
              <a:buChar char="●"/>
              <a:tabLst>
                <a:tab pos="512445" algn="l"/>
                <a:tab pos="513080" algn="l"/>
              </a:tabLst>
            </a:pPr>
            <a:r>
              <a:rPr lang="en-US" sz="1400" dirty="0">
                <a:solidFill>
                  <a:schemeClr val="tx1"/>
                </a:solidFill>
                <a:latin typeface="Aharoni" panose="02010803020104030203" pitchFamily="2" charset="-79"/>
                <a:cs typeface="Aharoni" panose="02010803020104030203" pitchFamily="2" charset="-79"/>
              </a:rPr>
              <a:t>Special</a:t>
            </a:r>
            <a:r>
              <a:rPr lang="en-US" sz="1400" spc="100"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(archives,</a:t>
            </a:r>
            <a:r>
              <a:rPr lang="en-US" sz="1400" spc="105" dirty="0">
                <a:solidFill>
                  <a:schemeClr val="tx1"/>
                </a:solidFill>
                <a:latin typeface="Aharoni" panose="02010803020104030203" pitchFamily="2" charset="-79"/>
                <a:cs typeface="Aharoni" panose="02010803020104030203" pitchFamily="2" charset="-79"/>
              </a:rPr>
              <a:t> </a:t>
            </a:r>
            <a:r>
              <a:rPr lang="en-US" sz="1400" spc="50" dirty="0">
                <a:solidFill>
                  <a:schemeClr val="tx1"/>
                </a:solidFill>
                <a:latin typeface="Aharoni" panose="02010803020104030203" pitchFamily="2" charset="-79"/>
                <a:cs typeface="Aharoni" panose="02010803020104030203" pitchFamily="2" charset="-79"/>
              </a:rPr>
              <a:t>requiring</a:t>
            </a:r>
            <a:r>
              <a:rPr lang="en-US" sz="1400" spc="105" dirty="0">
                <a:solidFill>
                  <a:schemeClr val="tx1"/>
                </a:solidFill>
                <a:latin typeface="Aharoni" panose="02010803020104030203" pitchFamily="2" charset="-79"/>
                <a:cs typeface="Aharoni" panose="02010803020104030203" pitchFamily="2" charset="-79"/>
              </a:rPr>
              <a:t> </a:t>
            </a:r>
            <a:r>
              <a:rPr lang="en-US" sz="1400" dirty="0">
                <a:solidFill>
                  <a:schemeClr val="tx1"/>
                </a:solidFill>
                <a:latin typeface="Aharoni" panose="02010803020104030203" pitchFamily="2" charset="-79"/>
                <a:cs typeface="Aharoni" panose="02010803020104030203" pitchFamily="2" charset="-79"/>
              </a:rPr>
              <a:t>controlled</a:t>
            </a:r>
            <a:r>
              <a:rPr lang="en-US" sz="1400" spc="105" dirty="0">
                <a:solidFill>
                  <a:schemeClr val="tx1"/>
                </a:solidFill>
                <a:latin typeface="Aharoni" panose="02010803020104030203" pitchFamily="2" charset="-79"/>
                <a:cs typeface="Aharoni" panose="02010803020104030203" pitchFamily="2" charset="-79"/>
              </a:rPr>
              <a:t> </a:t>
            </a:r>
            <a:r>
              <a:rPr lang="en-US" sz="1400" spc="-10" dirty="0">
                <a:solidFill>
                  <a:schemeClr val="tx1"/>
                </a:solidFill>
                <a:latin typeface="Aharoni" panose="02010803020104030203" pitchFamily="2" charset="-79"/>
                <a:cs typeface="Aharoni" panose="02010803020104030203" pitchFamily="2" charset="-79"/>
              </a:rPr>
              <a:t>environments).</a:t>
            </a:r>
            <a:endParaRPr lang="en-US" sz="1400" dirty="0">
              <a:solidFill>
                <a:schemeClr val="tx1"/>
              </a:solidFill>
              <a:latin typeface="Aharoni" panose="02010803020104030203" pitchFamily="2" charset="-79"/>
              <a:cs typeface="Aharoni" panose="02010803020104030203" pitchFamily="2" charset="-79"/>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14350" y="1461358"/>
            <a:ext cx="3288338" cy="2359283"/>
            <a:chOff x="0" y="0"/>
            <a:chExt cx="8768902" cy="6291420"/>
          </a:xfrm>
        </p:grpSpPr>
        <p:pic>
          <p:nvPicPr>
            <p:cNvPr id="3" name="Picture 3"/>
            <p:cNvPicPr>
              <a:picLocks noChangeAspect="1"/>
            </p:cNvPicPr>
            <p:nvPr/>
          </p:nvPicPr>
          <p:blipFill>
            <a:blip r:embed="rId2"/>
            <a:srcRect t="14126" b="14126"/>
            <a:stretch>
              <a:fillRect/>
            </a:stretch>
          </p:blipFill>
          <p:spPr>
            <a:xfrm>
              <a:off x="0" y="0"/>
              <a:ext cx="8768902" cy="6291420"/>
            </a:xfrm>
            <a:prstGeom prst="rect">
              <a:avLst/>
            </a:prstGeom>
          </p:spPr>
        </p:pic>
      </p:grpSp>
      <p:grpSp>
        <p:nvGrpSpPr>
          <p:cNvPr id="4" name="Group 4"/>
          <p:cNvGrpSpPr/>
          <p:nvPr/>
        </p:nvGrpSpPr>
        <p:grpSpPr>
          <a:xfrm>
            <a:off x="4524407" y="1251380"/>
            <a:ext cx="3490670" cy="3067696"/>
            <a:chOff x="0" y="0"/>
            <a:chExt cx="9308453" cy="8180521"/>
          </a:xfrm>
        </p:grpSpPr>
        <p:pic>
          <p:nvPicPr>
            <p:cNvPr id="5" name="Picture 5"/>
            <p:cNvPicPr>
              <a:picLocks noChangeAspect="1"/>
            </p:cNvPicPr>
            <p:nvPr/>
          </p:nvPicPr>
          <p:blipFill>
            <a:blip r:embed="rId3"/>
            <a:srcRect t="502" b="502"/>
            <a:stretch>
              <a:fillRect/>
            </a:stretch>
          </p:blipFill>
          <p:spPr>
            <a:xfrm>
              <a:off x="0" y="0"/>
              <a:ext cx="9308453" cy="8180521"/>
            </a:xfrm>
            <a:prstGeom prst="rect">
              <a:avLst/>
            </a:prstGeom>
          </p:spPr>
        </p:pic>
      </p:grpSp>
      <p:sp>
        <p:nvSpPr>
          <p:cNvPr id="6" name="TextBox 6"/>
          <p:cNvSpPr txBox="1"/>
          <p:nvPr/>
        </p:nvSpPr>
        <p:spPr>
          <a:xfrm>
            <a:off x="514350" y="481013"/>
            <a:ext cx="5901269" cy="339260"/>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a:ea typeface="+mn-ea"/>
                <a:cs typeface="+mn-cs"/>
              </a:rPr>
              <a:t>TYPES OF DEEP FOUNDATIONS </a:t>
            </a:r>
          </a:p>
        </p:txBody>
      </p:sp>
      <p:sp>
        <p:nvSpPr>
          <p:cNvPr id="7" name="TextBox 7"/>
          <p:cNvSpPr txBox="1"/>
          <p:nvPr/>
        </p:nvSpPr>
        <p:spPr>
          <a:xfrm>
            <a:off x="953890" y="4057138"/>
            <a:ext cx="350398"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01.</a:t>
            </a:r>
          </a:p>
        </p:txBody>
      </p:sp>
      <p:sp>
        <p:nvSpPr>
          <p:cNvPr id="8" name="TextBox 8"/>
          <p:cNvSpPr txBox="1"/>
          <p:nvPr/>
        </p:nvSpPr>
        <p:spPr>
          <a:xfrm>
            <a:off x="1304288" y="4057138"/>
            <a:ext cx="2498401"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PILE FOUNDATION </a:t>
            </a:r>
          </a:p>
        </p:txBody>
      </p:sp>
      <p:sp>
        <p:nvSpPr>
          <p:cNvPr id="9" name="TextBox 9"/>
          <p:cNvSpPr txBox="1"/>
          <p:nvPr/>
        </p:nvSpPr>
        <p:spPr>
          <a:xfrm>
            <a:off x="4710101" y="4595813"/>
            <a:ext cx="350398"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02.</a:t>
            </a:r>
          </a:p>
        </p:txBody>
      </p:sp>
      <p:sp>
        <p:nvSpPr>
          <p:cNvPr id="10" name="TextBox 10"/>
          <p:cNvSpPr txBox="1"/>
          <p:nvPr/>
        </p:nvSpPr>
        <p:spPr>
          <a:xfrm>
            <a:off x="5060499" y="4595813"/>
            <a:ext cx="3782423" cy="252762"/>
          </a:xfrm>
          <a:prstGeom prst="rect">
            <a:avLst/>
          </a:prstGeom>
        </p:spPr>
        <p:txBody>
          <a:bodyPr lIns="0" tIns="0" rIns="0" bIns="0" rtlCol="0" anchor="t">
            <a:spAutoFit/>
          </a:bodyPr>
          <a:lstStyle/>
          <a:p>
            <a:pPr defTabSz="457200">
              <a:lnSpc>
                <a:spcPts val="2100"/>
              </a:lnSpc>
              <a:buClrTx/>
              <a:defRPr/>
            </a:pPr>
            <a:r>
              <a:rPr lang="en-US" sz="1500" kern="1200">
                <a:latin typeface="Inter Bold"/>
                <a:ea typeface="+mn-ea"/>
                <a:cs typeface="+mn-cs"/>
              </a:rPr>
              <a:t>WELL FOUNDATION OR CAISSONS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97151" y="514350"/>
            <a:ext cx="5746429" cy="4114800"/>
            <a:chOff x="0" y="0"/>
            <a:chExt cx="3026925" cy="2167467"/>
          </a:xfrm>
        </p:grpSpPr>
        <p:sp>
          <p:nvSpPr>
            <p:cNvPr id="3" name="Freeform 3"/>
            <p:cNvSpPr/>
            <p:nvPr/>
          </p:nvSpPr>
          <p:spPr>
            <a:xfrm>
              <a:off x="0" y="0"/>
              <a:ext cx="3026925" cy="2167467"/>
            </a:xfrm>
            <a:custGeom>
              <a:avLst/>
              <a:gdLst/>
              <a:ahLst/>
              <a:cxnLst/>
              <a:rect l="l" t="t" r="r" b="b"/>
              <a:pathLst>
                <a:path w="3026925" h="2167467">
                  <a:moveTo>
                    <a:pt x="0" y="0"/>
                  </a:moveTo>
                  <a:lnTo>
                    <a:pt x="3026925" y="0"/>
                  </a:lnTo>
                  <a:lnTo>
                    <a:pt x="3026925"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5688091" y="1513142"/>
            <a:ext cx="1991072" cy="2562101"/>
            <a:chOff x="0" y="0"/>
            <a:chExt cx="5309526" cy="6832269"/>
          </a:xfrm>
        </p:grpSpPr>
        <p:pic>
          <p:nvPicPr>
            <p:cNvPr id="6" name="Picture 6"/>
            <p:cNvPicPr>
              <a:picLocks noChangeAspect="1"/>
            </p:cNvPicPr>
            <p:nvPr/>
          </p:nvPicPr>
          <p:blipFill>
            <a:blip r:embed="rId2"/>
            <a:srcRect t="209" b="209"/>
            <a:stretch>
              <a:fillRect/>
            </a:stretch>
          </p:blipFill>
          <p:spPr>
            <a:xfrm>
              <a:off x="0" y="0"/>
              <a:ext cx="5309526" cy="6832269"/>
            </a:xfrm>
            <a:prstGeom prst="rect">
              <a:avLst/>
            </a:prstGeom>
          </p:spPr>
        </p:pic>
      </p:grpSp>
      <p:sp>
        <p:nvSpPr>
          <p:cNvPr id="7" name="TextBox 7"/>
          <p:cNvSpPr txBox="1"/>
          <p:nvPr/>
        </p:nvSpPr>
        <p:spPr>
          <a:xfrm>
            <a:off x="2084338" y="642266"/>
            <a:ext cx="4975325" cy="314189"/>
          </a:xfrm>
          <a:prstGeom prst="rect">
            <a:avLst/>
          </a:prstGeom>
        </p:spPr>
        <p:txBody>
          <a:bodyPr lIns="0" tIns="0" rIns="0" bIns="0" rtlCol="0" anchor="t">
            <a:spAutoFit/>
          </a:bodyPr>
          <a:lstStyle/>
          <a:p>
            <a:pPr defTabSz="457200">
              <a:lnSpc>
                <a:spcPts val="2566"/>
              </a:lnSpc>
              <a:buClrTx/>
              <a:defRPr/>
            </a:pPr>
            <a:r>
              <a:rPr lang="en-US" sz="1833" kern="1200" spc="367">
                <a:latin typeface="Baskerville Display PT"/>
                <a:ea typeface="+mn-ea"/>
                <a:cs typeface="+mn-cs"/>
              </a:rPr>
              <a:t>PILE FOUNDATION </a:t>
            </a:r>
          </a:p>
        </p:txBody>
      </p:sp>
      <p:sp>
        <p:nvSpPr>
          <p:cNvPr id="8" name="TextBox 8"/>
          <p:cNvSpPr txBox="1"/>
          <p:nvPr/>
        </p:nvSpPr>
        <p:spPr>
          <a:xfrm>
            <a:off x="1348607" y="1072390"/>
            <a:ext cx="4339483" cy="3448765"/>
          </a:xfrm>
          <a:prstGeom prst="rect">
            <a:avLst/>
          </a:prstGeom>
        </p:spPr>
        <p:txBody>
          <a:bodyPr lIns="0" tIns="0" rIns="0" bIns="0" rtlCol="0" anchor="t">
            <a:spAutoFit/>
          </a:bodyPr>
          <a:lstStyle/>
          <a:p>
            <a:pPr defTabSz="457200">
              <a:lnSpc>
                <a:spcPts val="1820"/>
              </a:lnSpc>
              <a:buClrTx/>
              <a:defRPr/>
            </a:pPr>
            <a:r>
              <a:rPr lang="en-US" sz="1300" kern="1200">
                <a:latin typeface="Inter"/>
                <a:ea typeface="+mn-ea"/>
                <a:cs typeface="+mn-cs"/>
              </a:rPr>
              <a:t>Pile foundation is a type of deep foundation in which loads are taken to a low level by means of vertical members which may be of timber,concrete or steel.</a:t>
            </a:r>
          </a:p>
          <a:p>
            <a:pPr defTabSz="457200">
              <a:lnSpc>
                <a:spcPts val="1820"/>
              </a:lnSpc>
              <a:buClrTx/>
              <a:defRPr/>
            </a:pPr>
            <a:r>
              <a:rPr lang="en-US" sz="1300" kern="1200">
                <a:latin typeface="Inter"/>
                <a:ea typeface="+mn-ea"/>
                <a:cs typeface="+mn-cs"/>
              </a:rPr>
              <a:t>Pile foundation is adopted when</a:t>
            </a:r>
          </a:p>
          <a:p>
            <a:pPr defTabSz="457200">
              <a:lnSpc>
                <a:spcPts val="1820"/>
              </a:lnSpc>
              <a:buClrTx/>
              <a:defRPr/>
            </a:pPr>
            <a:r>
              <a:rPr lang="en-US" sz="1300" kern="1200">
                <a:latin typeface="Inter"/>
                <a:ea typeface="+mn-ea"/>
                <a:cs typeface="+mn-cs"/>
              </a:rPr>
              <a:t>•No firm bearing strata exist at any reasonable depth and loading is uneven.</a:t>
            </a:r>
          </a:p>
          <a:p>
            <a:pPr defTabSz="457200">
              <a:lnSpc>
                <a:spcPts val="1820"/>
              </a:lnSpc>
              <a:buClrTx/>
              <a:defRPr/>
            </a:pPr>
            <a:r>
              <a:rPr lang="en-US" sz="1300" kern="1200">
                <a:latin typeface="Inter"/>
                <a:ea typeface="+mn-ea"/>
                <a:cs typeface="+mn-cs"/>
              </a:rPr>
              <a:t>•A firm bearing strata exist at a depth where making a spread footings is uneconomical.</a:t>
            </a:r>
          </a:p>
          <a:p>
            <a:pPr defTabSz="457200">
              <a:lnSpc>
                <a:spcPts val="1820"/>
              </a:lnSpc>
              <a:buClrTx/>
              <a:defRPr/>
            </a:pPr>
            <a:r>
              <a:rPr lang="en-US" sz="1300" kern="1200">
                <a:latin typeface="Inter"/>
                <a:ea typeface="+mn-ea"/>
                <a:cs typeface="+mn-cs"/>
              </a:rPr>
              <a:t>•Pumping of subsoil water is costly or timbering of excavation pits is difficult. </a:t>
            </a:r>
          </a:p>
          <a:p>
            <a:pPr defTabSz="457200">
              <a:lnSpc>
                <a:spcPts val="1820"/>
              </a:lnSpc>
              <a:buClrTx/>
              <a:defRPr/>
            </a:pPr>
            <a:r>
              <a:rPr lang="en-US" sz="1300" kern="1200">
                <a:latin typeface="Inter Bold"/>
                <a:ea typeface="+mn-ea"/>
                <a:cs typeface="+mn-cs"/>
              </a:rPr>
              <a:t>Piles are generally of four types:</a:t>
            </a:r>
          </a:p>
          <a:p>
            <a:pPr defTabSz="457200">
              <a:lnSpc>
                <a:spcPts val="1820"/>
              </a:lnSpc>
              <a:buClrTx/>
              <a:defRPr/>
            </a:pPr>
            <a:r>
              <a:rPr lang="en-US" sz="1300" kern="1200">
                <a:latin typeface="Inter"/>
                <a:ea typeface="+mn-ea"/>
                <a:cs typeface="+mn-cs"/>
              </a:rPr>
              <a:t>•End bearing piles </a:t>
            </a:r>
          </a:p>
          <a:p>
            <a:pPr defTabSz="457200">
              <a:lnSpc>
                <a:spcPts val="1820"/>
              </a:lnSpc>
              <a:buClrTx/>
              <a:defRPr/>
            </a:pPr>
            <a:r>
              <a:rPr lang="en-US" sz="1300" kern="1200">
                <a:latin typeface="Inter"/>
                <a:ea typeface="+mn-ea"/>
                <a:cs typeface="+mn-cs"/>
              </a:rPr>
              <a:t>•Friction piles </a:t>
            </a:r>
          </a:p>
          <a:p>
            <a:pPr defTabSz="457200">
              <a:lnSpc>
                <a:spcPts val="1820"/>
              </a:lnSpc>
              <a:buClrTx/>
              <a:defRPr/>
            </a:pPr>
            <a:r>
              <a:rPr lang="en-US" sz="1300" kern="1200">
                <a:latin typeface="Inter"/>
                <a:ea typeface="+mn-ea"/>
                <a:cs typeface="+mn-cs"/>
              </a:rPr>
              <a:t>•Combined end bearing and friction piles  </a:t>
            </a:r>
          </a:p>
          <a:p>
            <a:pPr defTabSz="457200">
              <a:lnSpc>
                <a:spcPts val="1820"/>
              </a:lnSpc>
              <a:buClrTx/>
              <a:defRPr/>
            </a:pPr>
            <a:r>
              <a:rPr lang="en-US" sz="1300" kern="1200">
                <a:latin typeface="Inter"/>
                <a:ea typeface="+mn-ea"/>
                <a:cs typeface="+mn-cs"/>
              </a:rPr>
              <a:t>•Compaction piles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79347" y="0"/>
            <a:ext cx="9144000" cy="51435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DFDFD"/>
            </a:solidFill>
          </p:spPr>
        </p:sp>
        <p:sp>
          <p:nvSpPr>
            <p:cNvPr id="4" name="TextBox 4"/>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5" name="Group 5"/>
          <p:cNvGrpSpPr/>
          <p:nvPr/>
        </p:nvGrpSpPr>
        <p:grpSpPr>
          <a:xfrm>
            <a:off x="1144931" y="514350"/>
            <a:ext cx="6338463" cy="4301412"/>
            <a:chOff x="0" y="0"/>
            <a:chExt cx="3338779" cy="2265764"/>
          </a:xfrm>
        </p:grpSpPr>
        <p:sp>
          <p:nvSpPr>
            <p:cNvPr id="6" name="Freeform 6"/>
            <p:cNvSpPr/>
            <p:nvPr/>
          </p:nvSpPr>
          <p:spPr>
            <a:xfrm>
              <a:off x="0" y="0"/>
              <a:ext cx="3338779" cy="2265764"/>
            </a:xfrm>
            <a:custGeom>
              <a:avLst/>
              <a:gdLst/>
              <a:ahLst/>
              <a:cxnLst/>
              <a:rect l="l" t="t" r="r" b="b"/>
              <a:pathLst>
                <a:path w="3338779" h="2265764">
                  <a:moveTo>
                    <a:pt x="0" y="0"/>
                  </a:moveTo>
                  <a:lnTo>
                    <a:pt x="3338779" y="0"/>
                  </a:lnTo>
                  <a:lnTo>
                    <a:pt x="3338779" y="2265764"/>
                  </a:lnTo>
                  <a:lnTo>
                    <a:pt x="0" y="2265764"/>
                  </a:lnTo>
                  <a:close/>
                </a:path>
              </a:pathLst>
            </a:custGeom>
            <a:solidFill>
              <a:srgbClr val="F1EDE9"/>
            </a:solidFill>
          </p:spPr>
        </p:sp>
        <p:sp>
          <p:nvSpPr>
            <p:cNvPr id="7" name="TextBox 7"/>
            <p:cNvSpPr txBox="1"/>
            <p:nvPr/>
          </p:nvSpPr>
          <p:spPr>
            <a:xfrm>
              <a:off x="0" y="-47625"/>
              <a:ext cx="812800" cy="860425"/>
            </a:xfrm>
            <a:prstGeom prst="rect">
              <a:avLst/>
            </a:prstGeom>
          </p:spPr>
          <p:txBody>
            <a:bodyPr lIns="25400" tIns="25400" rIns="25400" bIns="25400" rtlCol="0" anchor="ctr"/>
            <a:lstStyle/>
            <a:p>
              <a:pPr algn="ctr" defTabSz="457200">
                <a:lnSpc>
                  <a:spcPts val="1400"/>
                </a:lnSpc>
                <a:buClrTx/>
                <a:defRPr/>
              </a:pPr>
              <a:endParaRPr sz="900" kern="1200">
                <a:solidFill>
                  <a:prstClr val="black"/>
                </a:solidFill>
                <a:latin typeface="Calibri"/>
                <a:ea typeface="+mn-ea"/>
                <a:cs typeface="+mn-cs"/>
              </a:endParaRPr>
            </a:p>
          </p:txBody>
        </p:sp>
      </p:grpSp>
      <p:grpSp>
        <p:nvGrpSpPr>
          <p:cNvPr id="8" name="Group 8"/>
          <p:cNvGrpSpPr/>
          <p:nvPr/>
        </p:nvGrpSpPr>
        <p:grpSpPr>
          <a:xfrm>
            <a:off x="5776457" y="1332363"/>
            <a:ext cx="2133479" cy="2228058"/>
            <a:chOff x="0" y="0"/>
            <a:chExt cx="5689277" cy="5941489"/>
          </a:xfrm>
        </p:grpSpPr>
        <p:pic>
          <p:nvPicPr>
            <p:cNvPr id="9" name="Picture 9"/>
            <p:cNvPicPr>
              <a:picLocks noChangeAspect="1"/>
            </p:cNvPicPr>
            <p:nvPr/>
          </p:nvPicPr>
          <p:blipFill>
            <a:blip r:embed="rId2"/>
            <a:srcRect t="3786" b="3786"/>
            <a:stretch>
              <a:fillRect/>
            </a:stretch>
          </p:blipFill>
          <p:spPr>
            <a:xfrm>
              <a:off x="0" y="0"/>
              <a:ext cx="5689277" cy="5941489"/>
            </a:xfrm>
            <a:prstGeom prst="rect">
              <a:avLst/>
            </a:prstGeom>
          </p:spPr>
        </p:pic>
      </p:grpSp>
      <p:sp>
        <p:nvSpPr>
          <p:cNvPr id="10" name="TextBox 10"/>
          <p:cNvSpPr txBox="1"/>
          <p:nvPr/>
        </p:nvSpPr>
        <p:spPr>
          <a:xfrm>
            <a:off x="1436974" y="1524689"/>
            <a:ext cx="4339483" cy="1832938"/>
          </a:xfrm>
          <a:prstGeom prst="rect">
            <a:avLst/>
          </a:prstGeom>
        </p:spPr>
        <p:txBody>
          <a:bodyPr lIns="0" tIns="0" rIns="0" bIns="0" rtlCol="0" anchor="t">
            <a:spAutoFit/>
          </a:bodyPr>
          <a:lstStyle/>
          <a:p>
            <a:pPr defTabSz="457200">
              <a:lnSpc>
                <a:spcPts val="1820"/>
              </a:lnSpc>
              <a:buClrTx/>
              <a:defRPr/>
            </a:pPr>
            <a:r>
              <a:rPr lang="en-US" sz="1300" kern="1200">
                <a:latin typeface="Inter"/>
                <a:ea typeface="+mn-ea"/>
                <a:cs typeface="+mn-cs"/>
              </a:rPr>
              <a:t>Well foundation or caissons are box like structures which are sunk from the surface  of either lanad or water to the desired depth. </a:t>
            </a:r>
          </a:p>
          <a:p>
            <a:pPr defTabSz="457200">
              <a:lnSpc>
                <a:spcPts val="1820"/>
              </a:lnSpc>
              <a:buClrTx/>
              <a:defRPr/>
            </a:pPr>
            <a:r>
              <a:rPr lang="en-US" sz="1300" kern="1200">
                <a:latin typeface="Inter"/>
                <a:ea typeface="+mn-ea"/>
                <a:cs typeface="+mn-cs"/>
              </a:rPr>
              <a:t>Caissons are used for major foundations, such as:</a:t>
            </a:r>
          </a:p>
          <a:p>
            <a:pPr defTabSz="457200">
              <a:lnSpc>
                <a:spcPts val="1820"/>
              </a:lnSpc>
              <a:buClrTx/>
              <a:defRPr/>
            </a:pPr>
            <a:r>
              <a:rPr lang="en-US" sz="1300" kern="1200">
                <a:latin typeface="Inter"/>
                <a:ea typeface="+mn-ea"/>
                <a:cs typeface="+mn-cs"/>
              </a:rPr>
              <a:t>•Bridge piers and abutments of rivers etc </a:t>
            </a:r>
          </a:p>
          <a:p>
            <a:pPr defTabSz="457200">
              <a:lnSpc>
                <a:spcPts val="1820"/>
              </a:lnSpc>
              <a:buClrTx/>
              <a:defRPr/>
            </a:pPr>
            <a:r>
              <a:rPr lang="en-US" sz="1300" kern="1200">
                <a:latin typeface="Inter"/>
                <a:ea typeface="+mn-ea"/>
                <a:cs typeface="+mn-cs"/>
              </a:rPr>
              <a:t>•Wharves,Quay walls,docks etc </a:t>
            </a:r>
          </a:p>
          <a:p>
            <a:pPr defTabSz="457200">
              <a:lnSpc>
                <a:spcPts val="1820"/>
              </a:lnSpc>
              <a:buClrTx/>
              <a:defRPr/>
            </a:pPr>
            <a:r>
              <a:rPr lang="en-US" sz="1300" kern="1200">
                <a:latin typeface="Inter"/>
                <a:ea typeface="+mn-ea"/>
                <a:cs typeface="+mn-cs"/>
              </a:rPr>
              <a:t>•Large water break and water front structures, subjected to heavy vertical and horizontal loads. </a:t>
            </a:r>
          </a:p>
        </p:txBody>
      </p:sp>
      <p:sp>
        <p:nvSpPr>
          <p:cNvPr id="11" name="TextBox 11"/>
          <p:cNvSpPr txBox="1"/>
          <p:nvPr/>
        </p:nvSpPr>
        <p:spPr>
          <a:xfrm>
            <a:off x="1325762" y="830448"/>
            <a:ext cx="5336987" cy="314189"/>
          </a:xfrm>
          <a:prstGeom prst="rect">
            <a:avLst/>
          </a:prstGeom>
        </p:spPr>
        <p:txBody>
          <a:bodyPr lIns="0" tIns="0" rIns="0" bIns="0" rtlCol="0" anchor="t">
            <a:spAutoFit/>
          </a:bodyPr>
          <a:lstStyle/>
          <a:p>
            <a:pPr defTabSz="457200">
              <a:lnSpc>
                <a:spcPts val="2566"/>
              </a:lnSpc>
              <a:buClrTx/>
              <a:defRPr/>
            </a:pPr>
            <a:r>
              <a:rPr lang="en-US" sz="1833" kern="1200" spc="367">
                <a:latin typeface="Baskerville Display PT"/>
                <a:ea typeface="+mn-ea"/>
                <a:cs typeface="+mn-cs"/>
              </a:rPr>
              <a:t>WELL FOUNDATION OR CAISSONS </a:t>
            </a:r>
          </a:p>
        </p:txBody>
      </p:sp>
      <p:sp>
        <p:nvSpPr>
          <p:cNvPr id="12" name="TextBox 12"/>
          <p:cNvSpPr txBox="1"/>
          <p:nvPr/>
        </p:nvSpPr>
        <p:spPr>
          <a:xfrm>
            <a:off x="1309036" y="3723958"/>
            <a:ext cx="5534160" cy="909608"/>
          </a:xfrm>
          <a:prstGeom prst="rect">
            <a:avLst/>
          </a:prstGeom>
        </p:spPr>
        <p:txBody>
          <a:bodyPr lIns="0" tIns="0" rIns="0" bIns="0" rtlCol="0" anchor="t">
            <a:spAutoFit/>
          </a:bodyPr>
          <a:lstStyle/>
          <a:p>
            <a:pPr algn="ctr" defTabSz="457200">
              <a:lnSpc>
                <a:spcPts val="1820"/>
              </a:lnSpc>
              <a:buClrTx/>
              <a:defRPr/>
            </a:pPr>
            <a:r>
              <a:rPr lang="en-US" sz="1300" kern="1200">
                <a:latin typeface="Inter"/>
                <a:ea typeface="+mn-ea"/>
                <a:cs typeface="+mn-cs"/>
              </a:rPr>
              <a:t>Well foundation or caissons are hollow from inside,which may be filled with sand and are plugged at the bottom.The load is transferred through the perimeter wall known as steining.</a:t>
            </a:r>
          </a:p>
          <a:p>
            <a:pPr algn="ctr" defTabSz="457200">
              <a:lnSpc>
                <a:spcPts val="1820"/>
              </a:lnSpc>
              <a:spcBef>
                <a:spcPct val="0"/>
              </a:spcBef>
              <a:buClrTx/>
              <a:defRPr/>
            </a:pPr>
            <a:r>
              <a:rPr lang="en-US" sz="1300" kern="1200">
                <a:latin typeface="Inter"/>
                <a:ea typeface="+mn-ea"/>
                <a:cs typeface="+mn-cs"/>
              </a:rPr>
              <a:t>Well foundation are not used for buildings.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330200"/>
            <a:ext cx="8629650" cy="698333"/>
          </a:xfrm>
          <a:prstGeom prst="rect">
            <a:avLst/>
          </a:prstGeom>
        </p:spPr>
        <p:txBody>
          <a:bodyPr lIns="0" tIns="0" rIns="0" bIns="0" rtlCol="0" anchor="t">
            <a:spAutoFit/>
          </a:bodyPr>
          <a:lstStyle/>
          <a:p>
            <a:pPr defTabSz="457200">
              <a:lnSpc>
                <a:spcPts val="2800"/>
              </a:lnSpc>
              <a:buClrTx/>
              <a:defRPr/>
            </a:pPr>
            <a:r>
              <a:rPr lang="en-US" sz="2000" kern="1200" spc="400">
                <a:latin typeface="Baskerville Display PT Bold"/>
                <a:ea typeface="+mn-ea"/>
                <a:cs typeface="+mn-cs"/>
              </a:rPr>
              <a:t>PROCEDURE FOR CONSTRUCTION OF FOUNDATION</a:t>
            </a:r>
          </a:p>
          <a:p>
            <a:pPr defTabSz="457200">
              <a:lnSpc>
                <a:spcPts val="2800"/>
              </a:lnSpc>
              <a:buClrTx/>
              <a:defRPr/>
            </a:pPr>
            <a:endParaRPr lang="en-US" sz="2000" kern="1200" spc="400">
              <a:latin typeface="Baskerville Display PT Bold"/>
              <a:ea typeface="+mn-ea"/>
              <a:cs typeface="+mn-cs"/>
            </a:endParaRPr>
          </a:p>
        </p:txBody>
      </p:sp>
      <p:sp>
        <p:nvSpPr>
          <p:cNvPr id="3" name="TextBox 3"/>
          <p:cNvSpPr txBox="1"/>
          <p:nvPr/>
        </p:nvSpPr>
        <p:spPr>
          <a:xfrm>
            <a:off x="361902" y="892887"/>
            <a:ext cx="8420196" cy="4087594"/>
          </a:xfrm>
          <a:prstGeom prst="rect">
            <a:avLst/>
          </a:prstGeom>
        </p:spPr>
        <p:txBody>
          <a:bodyPr lIns="0" tIns="0" rIns="0" bIns="0" rtlCol="0" anchor="t">
            <a:spAutoFit/>
          </a:bodyPr>
          <a:lstStyle/>
          <a:p>
            <a:pPr marL="306048" lvl="1" indent="-153024" defTabSz="457200">
              <a:lnSpc>
                <a:spcPts val="1985"/>
              </a:lnSpc>
              <a:buClrTx/>
              <a:buFont typeface="Arial"/>
              <a:buChar char="•"/>
              <a:defRPr/>
            </a:pPr>
            <a:r>
              <a:rPr lang="en-US" sz="1418" kern="1200">
                <a:latin typeface="Inter"/>
                <a:ea typeface="+mn-ea"/>
                <a:cs typeface="+mn-cs"/>
              </a:rPr>
              <a:t>First step is to write a method statement involving scope of work, references, count and type equipments and labour required and requirements .</a:t>
            </a:r>
          </a:p>
          <a:p>
            <a:pPr marL="306048" lvl="1" indent="-153024" defTabSz="457200">
              <a:lnSpc>
                <a:spcPts val="1985"/>
              </a:lnSpc>
              <a:buClrTx/>
              <a:buFont typeface="Arial"/>
              <a:buChar char="•"/>
              <a:defRPr/>
            </a:pPr>
            <a:r>
              <a:rPr lang="en-US" sz="1418" kern="1200">
                <a:latin typeface="Inter"/>
                <a:ea typeface="+mn-ea"/>
                <a:cs typeface="+mn-cs"/>
              </a:rPr>
              <a:t>Ensure you have approved drawings good for construction</a:t>
            </a:r>
          </a:p>
          <a:p>
            <a:pPr marL="306048" lvl="1" indent="-153024" defTabSz="457200">
              <a:lnSpc>
                <a:spcPts val="1985"/>
              </a:lnSpc>
              <a:buClrTx/>
              <a:buFont typeface="Arial"/>
              <a:buChar char="•"/>
              <a:defRPr/>
            </a:pPr>
            <a:r>
              <a:rPr lang="en-US" sz="1418" kern="1200">
                <a:latin typeface="Inter"/>
                <a:ea typeface="+mn-ea"/>
                <a:cs typeface="+mn-cs"/>
              </a:rPr>
              <a:t>Prepare Bar bending schedule  for foundations and order reinforcement and ensure materials are on site and correctly stored.</a:t>
            </a:r>
          </a:p>
          <a:p>
            <a:pPr marL="306048" lvl="1" indent="-153024" defTabSz="457200">
              <a:lnSpc>
                <a:spcPts val="1985"/>
              </a:lnSpc>
              <a:buClrTx/>
              <a:buFont typeface="Arial"/>
              <a:buChar char="•"/>
              <a:defRPr/>
            </a:pPr>
            <a:r>
              <a:rPr lang="en-US" sz="1418" kern="1200">
                <a:latin typeface="Inter"/>
                <a:ea typeface="+mn-ea"/>
                <a:cs typeface="+mn-cs"/>
              </a:rPr>
              <a:t>Request survey department to mark foundation centrelines and sizes including working space.</a:t>
            </a:r>
          </a:p>
          <a:p>
            <a:pPr marL="306048" lvl="1" indent="-153024" defTabSz="457200">
              <a:lnSpc>
                <a:spcPts val="1985"/>
              </a:lnSpc>
              <a:buClrTx/>
              <a:buFont typeface="Arial"/>
              <a:buChar char="•"/>
              <a:defRPr/>
            </a:pPr>
            <a:r>
              <a:rPr lang="en-US" sz="1418" kern="1200">
                <a:latin typeface="Inter"/>
                <a:ea typeface="+mn-ea"/>
                <a:cs typeface="+mn-cs"/>
              </a:rPr>
              <a:t>Perform excavation manually or using machines depending on depth, nature of soil and water table. Some time you may need to dewater to keep the water well below the foundation level.</a:t>
            </a:r>
          </a:p>
          <a:p>
            <a:pPr marL="306048" lvl="1" indent="-153024" defTabSz="457200">
              <a:lnSpc>
                <a:spcPts val="1985"/>
              </a:lnSpc>
              <a:buClrTx/>
              <a:buFont typeface="Arial"/>
              <a:buChar char="•"/>
              <a:defRPr/>
            </a:pPr>
            <a:r>
              <a:rPr lang="en-US" sz="1418" kern="1200">
                <a:latin typeface="Inter"/>
                <a:ea typeface="+mn-ea"/>
                <a:cs typeface="+mn-cs"/>
              </a:rPr>
              <a:t>Do not over excavate . Any over excavation should be made top by lean concrete.</a:t>
            </a:r>
          </a:p>
          <a:p>
            <a:pPr marL="306048" lvl="1" indent="-153024" defTabSz="457200">
              <a:lnSpc>
                <a:spcPts val="1985"/>
              </a:lnSpc>
              <a:buClrTx/>
              <a:buFont typeface="Arial"/>
              <a:buChar char="•"/>
              <a:defRPr/>
            </a:pPr>
            <a:r>
              <a:rPr lang="en-US" sz="1418" kern="1200">
                <a:latin typeface="Inter"/>
                <a:ea typeface="+mn-ea"/>
                <a:cs typeface="+mn-cs"/>
              </a:rPr>
              <a:t>Do not expose the foundation level for long time. Ensure lean concrete is poured as soon as foundation level is reached .</a:t>
            </a:r>
          </a:p>
          <a:p>
            <a:pPr marL="306048" lvl="1" indent="-153024" defTabSz="457200">
              <a:lnSpc>
                <a:spcPts val="1985"/>
              </a:lnSpc>
              <a:buClrTx/>
              <a:buFont typeface="Arial"/>
              <a:buChar char="•"/>
              <a:defRPr/>
            </a:pPr>
            <a:r>
              <a:rPr lang="en-US" sz="1418" kern="1200">
                <a:latin typeface="Inter"/>
                <a:ea typeface="+mn-ea"/>
                <a:cs typeface="+mn-cs"/>
              </a:rPr>
              <a:t>Inspect the foundation level for loose material or soft patches.</a:t>
            </a:r>
          </a:p>
          <a:p>
            <a:pPr marL="306048" lvl="1" indent="-153024" defTabSz="457200">
              <a:lnSpc>
                <a:spcPts val="1985"/>
              </a:lnSpc>
              <a:buClrTx/>
              <a:buFont typeface="Arial"/>
              <a:buChar char="•"/>
              <a:defRPr/>
            </a:pPr>
            <a:r>
              <a:rPr lang="en-US" sz="1418" kern="1200">
                <a:latin typeface="Inter"/>
                <a:ea typeface="+mn-ea"/>
                <a:cs typeface="+mn-cs"/>
              </a:rPr>
              <a:t>Lean concrete is normally 75mm in thickness</a:t>
            </a:r>
          </a:p>
          <a:p>
            <a:pPr marL="306048" lvl="1" indent="-153024" defTabSz="457200">
              <a:lnSpc>
                <a:spcPts val="1985"/>
              </a:lnSpc>
              <a:buClrTx/>
              <a:buFont typeface="Arial"/>
              <a:buChar char="•"/>
              <a:defRPr/>
            </a:pPr>
            <a:r>
              <a:rPr lang="en-US" sz="1418" kern="1200">
                <a:latin typeface="Inter"/>
                <a:ea typeface="+mn-ea"/>
                <a:cs typeface="+mn-cs"/>
              </a:rPr>
              <a:t>Following PCC or lean concrete, install reinforcement including column reinforcement or dowels and shutter the foundation. Use concrete covers of required size at the bottom and sides of reinforcement.</a:t>
            </a:r>
          </a:p>
          <a:p>
            <a:pPr defTabSz="457200">
              <a:lnSpc>
                <a:spcPts val="1985"/>
              </a:lnSpc>
              <a:spcBef>
                <a:spcPct val="0"/>
              </a:spcBef>
              <a:buClrTx/>
              <a:defRPr/>
            </a:pPr>
            <a:endParaRPr lang="en-US" sz="1418" kern="1200">
              <a:latin typeface="Inter"/>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43725" y="268118"/>
            <a:ext cx="1772470" cy="448008"/>
          </a:xfrm>
          <a:prstGeom prst="rect">
            <a:avLst/>
          </a:prstGeom>
        </p:spPr>
        <p:txBody>
          <a:bodyPr lIns="0" tIns="0" rIns="0" bIns="0" rtlCol="0" anchor="t">
            <a:spAutoFit/>
          </a:bodyPr>
          <a:lstStyle/>
          <a:p>
            <a:pPr algn="ctr" defTabSz="457200">
              <a:lnSpc>
                <a:spcPts val="3687"/>
              </a:lnSpc>
              <a:buClrTx/>
              <a:defRPr/>
            </a:pPr>
            <a:r>
              <a:rPr lang="en-US" sz="2634" kern="1200">
                <a:latin typeface="Baskerville Display PT"/>
                <a:ea typeface="+mn-ea"/>
                <a:cs typeface="+mn-cs"/>
              </a:rPr>
              <a:t>Continued...</a:t>
            </a:r>
          </a:p>
        </p:txBody>
      </p:sp>
      <p:sp>
        <p:nvSpPr>
          <p:cNvPr id="3" name="TextBox 3"/>
          <p:cNvSpPr txBox="1"/>
          <p:nvPr/>
        </p:nvSpPr>
        <p:spPr>
          <a:xfrm>
            <a:off x="647701" y="632352"/>
            <a:ext cx="8298866" cy="3085332"/>
          </a:xfrm>
          <a:prstGeom prst="rect">
            <a:avLst/>
          </a:prstGeom>
        </p:spPr>
        <p:txBody>
          <a:bodyPr wrap="square" lIns="0" tIns="0" rIns="0" bIns="0" rtlCol="0" anchor="t">
            <a:spAutoFit/>
          </a:bodyPr>
          <a:lstStyle/>
          <a:p>
            <a:pPr defTabSz="457200">
              <a:lnSpc>
                <a:spcPts val="2168"/>
              </a:lnSpc>
              <a:buClrTx/>
              <a:defRPr/>
            </a:pPr>
            <a:endParaRPr lang="en-US" sz="1549" kern="1200" dirty="0">
              <a:latin typeface="Inter"/>
              <a:ea typeface="+mn-ea"/>
              <a:cs typeface="+mn-cs"/>
            </a:endParaRP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Once the rebar is in place , with cover you need dust off and get the foundation inspected. </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You order correct grade concrete + check slump + temperature before concrete is allowed to be poured.</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Compact the concrete in layers using vibrators without leading to segregation.</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Cast the cubes to test at 7 and 28 days.</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Cure the cast concrete for minimum of 10 days if it is wet curing.</a:t>
            </a:r>
          </a:p>
          <a:p>
            <a:pPr marL="228600" indent="-228600" defTabSz="457200">
              <a:lnSpc>
                <a:spcPts val="2168"/>
              </a:lnSpc>
              <a:buClrTx/>
              <a:buFont typeface="Arial" panose="020B0604020202020204" pitchFamily="34" charset="0"/>
              <a:buChar char="•"/>
              <a:defRPr/>
            </a:pPr>
            <a:r>
              <a:rPr lang="en-US" sz="1549" kern="1200" dirty="0" err="1">
                <a:latin typeface="Inter"/>
                <a:ea typeface="+mn-ea"/>
                <a:cs typeface="+mn-cs"/>
              </a:rPr>
              <a:t>Deshuttering</a:t>
            </a:r>
            <a:r>
              <a:rPr lang="en-US" sz="1549" kern="1200" dirty="0">
                <a:latin typeface="Inter"/>
                <a:ea typeface="+mn-ea"/>
                <a:cs typeface="+mn-cs"/>
              </a:rPr>
              <a:t> of vertical faces is normally 24 hour to 48 hours.</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Once </a:t>
            </a:r>
            <a:r>
              <a:rPr lang="en-US" sz="1549" kern="1200" dirty="0" err="1">
                <a:latin typeface="Inter"/>
                <a:ea typeface="+mn-ea"/>
                <a:cs typeface="+mn-cs"/>
              </a:rPr>
              <a:t>deshuttered</a:t>
            </a:r>
            <a:r>
              <a:rPr lang="en-US" sz="1549" kern="1200" dirty="0">
                <a:latin typeface="Inter"/>
                <a:ea typeface="+mn-ea"/>
                <a:cs typeface="+mn-cs"/>
              </a:rPr>
              <a:t> and cured foundation is provided with coating or membrane protection.</a:t>
            </a:r>
          </a:p>
          <a:p>
            <a:pPr marL="228600" indent="-228600" defTabSz="457200">
              <a:lnSpc>
                <a:spcPts val="2168"/>
              </a:lnSpc>
              <a:buClrTx/>
              <a:buFont typeface="Arial" panose="020B0604020202020204" pitchFamily="34" charset="0"/>
              <a:buChar char="•"/>
              <a:defRPr/>
            </a:pPr>
            <a:r>
              <a:rPr lang="en-US" sz="1549" kern="1200" dirty="0">
                <a:latin typeface="Inter"/>
                <a:ea typeface="+mn-ea"/>
                <a:cs typeface="+mn-cs"/>
              </a:rPr>
              <a:t>Finally, foundations are backfilled by selected approved fill material in layers of 200mm or less to 95% degree.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863" y="1301831"/>
            <a:ext cx="7258685" cy="2698115"/>
          </a:xfrm>
          <a:custGeom>
            <a:avLst/>
            <a:gdLst/>
            <a:ahLst/>
            <a:cxnLst/>
            <a:rect l="l" t="t" r="r" b="b"/>
            <a:pathLst>
              <a:path w="14517369" h="5396230">
                <a:moveTo>
                  <a:pt x="14517162" y="5396067"/>
                </a:moveTo>
                <a:lnTo>
                  <a:pt x="0" y="5396067"/>
                </a:lnTo>
                <a:lnTo>
                  <a:pt x="0" y="0"/>
                </a:lnTo>
                <a:lnTo>
                  <a:pt x="14517162" y="0"/>
                </a:lnTo>
                <a:lnTo>
                  <a:pt x="14517162" y="5396067"/>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sp>
        <p:nvSpPr>
          <p:cNvPr id="3" name="object 3"/>
          <p:cNvSpPr/>
          <p:nvPr/>
        </p:nvSpPr>
        <p:spPr>
          <a:xfrm>
            <a:off x="243549" y="4927518"/>
            <a:ext cx="7820343" cy="7302"/>
          </a:xfrm>
          <a:custGeom>
            <a:avLst/>
            <a:gdLst/>
            <a:ahLst/>
            <a:cxnLst/>
            <a:rect l="l" t="t" r="r" b="b"/>
            <a:pathLst>
              <a:path w="15640685" h="14604">
                <a:moveTo>
                  <a:pt x="0" y="0"/>
                </a:moveTo>
                <a:lnTo>
                  <a:pt x="15640176" y="14289"/>
                </a:lnTo>
              </a:path>
            </a:pathLst>
          </a:custGeom>
          <a:ln w="19050">
            <a:solidFill>
              <a:srgbClr val="3C2920"/>
            </a:solidFill>
          </a:ln>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8343211" y="189898"/>
            <a:ext cx="557212" cy="647700"/>
          </a:xfrm>
          <a:prstGeom prst="rect">
            <a:avLst/>
          </a:prstGeom>
        </p:spPr>
      </p:pic>
      <p:pic>
        <p:nvPicPr>
          <p:cNvPr id="5" name="object 5"/>
          <p:cNvPicPr/>
          <p:nvPr/>
        </p:nvPicPr>
        <p:blipFill>
          <a:blip r:embed="rId3" cstate="print"/>
          <a:stretch>
            <a:fillRect/>
          </a:stretch>
        </p:blipFill>
        <p:spPr>
          <a:xfrm>
            <a:off x="136532" y="129633"/>
            <a:ext cx="290512" cy="276225"/>
          </a:xfrm>
          <a:prstGeom prst="rect">
            <a:avLst/>
          </a:prstGeom>
        </p:spPr>
      </p:pic>
      <p:pic>
        <p:nvPicPr>
          <p:cNvPr id="6" name="object 6"/>
          <p:cNvPicPr/>
          <p:nvPr/>
        </p:nvPicPr>
        <p:blipFill>
          <a:blip r:embed="rId4" cstate="print"/>
          <a:stretch>
            <a:fillRect/>
          </a:stretch>
        </p:blipFill>
        <p:spPr>
          <a:xfrm>
            <a:off x="5302945" y="514350"/>
            <a:ext cx="2764631" cy="4114800"/>
          </a:xfrm>
          <a:prstGeom prst="rect">
            <a:avLst/>
          </a:prstGeom>
        </p:spPr>
      </p:pic>
      <p:sp>
        <p:nvSpPr>
          <p:cNvPr id="7" name="object 7"/>
          <p:cNvSpPr txBox="1">
            <a:spLocks noGrp="1"/>
          </p:cNvSpPr>
          <p:nvPr>
            <p:ph type="title"/>
          </p:nvPr>
        </p:nvSpPr>
        <p:spPr>
          <a:xfrm>
            <a:off x="990495" y="1725019"/>
            <a:ext cx="3978910" cy="1622560"/>
          </a:xfrm>
          <a:prstGeom prst="rect">
            <a:avLst/>
          </a:prstGeom>
        </p:spPr>
        <p:txBody>
          <a:bodyPr vert="horz" wrap="square" lIns="0" tIns="6668" rIns="0" bIns="0" rtlCol="0">
            <a:spAutoFit/>
          </a:bodyPr>
          <a:lstStyle/>
          <a:p>
            <a:pPr marL="6350">
              <a:spcBef>
                <a:spcPts val="53"/>
              </a:spcBef>
            </a:pPr>
            <a:r>
              <a:rPr lang="en-IN" sz="5250" spc="-15" dirty="0">
                <a:solidFill>
                  <a:srgbClr val="FFFFFF"/>
                </a:solidFill>
              </a:rPr>
              <a:t>Temporary Shed</a:t>
            </a:r>
            <a:endParaRPr sz="5250" dirty="0"/>
          </a:p>
        </p:txBody>
      </p:sp>
      <p:sp>
        <p:nvSpPr>
          <p:cNvPr id="10" name="object 10"/>
          <p:cNvSpPr txBox="1"/>
          <p:nvPr/>
        </p:nvSpPr>
        <p:spPr>
          <a:xfrm>
            <a:off x="508000" y="123100"/>
            <a:ext cx="977900" cy="138692"/>
          </a:xfrm>
          <a:prstGeom prst="rect">
            <a:avLst/>
          </a:prstGeom>
        </p:spPr>
        <p:txBody>
          <a:bodyPr vert="horz" wrap="square" lIns="0" tIns="6350" rIns="0" bIns="0" rtlCol="0">
            <a:spAutoFit/>
          </a:bodyPr>
          <a:lstStyle/>
          <a:p>
            <a:pPr marL="6350" defTabSz="457200">
              <a:lnSpc>
                <a:spcPts val="1075"/>
              </a:lnSpc>
              <a:spcBef>
                <a:spcPts val="50"/>
              </a:spcBef>
              <a:buClrTx/>
            </a:pPr>
            <a:r>
              <a:rPr lang="pt-BR" sz="900" b="1" kern="1200" spc="33" dirty="0">
                <a:solidFill>
                  <a:srgbClr val="FA5300"/>
                </a:solidFill>
                <a:latin typeface="Trebuchet MS"/>
                <a:ea typeface="+mn-ea"/>
                <a:cs typeface="Trebuchet MS"/>
              </a:rPr>
              <a:t>Temporary Shed</a:t>
            </a:r>
            <a:endParaRPr lang="pt-BR" sz="900" kern="1200" dirty="0">
              <a:solidFill>
                <a:prstClr val="black"/>
              </a:solidFill>
              <a:latin typeface="Trebuchet MS"/>
              <a:ea typeface="+mn-ea"/>
              <a:cs typeface="Trebuchet MS"/>
            </a:endParaRPr>
          </a:p>
        </p:txBody>
      </p:sp>
      <p:grpSp>
        <p:nvGrpSpPr>
          <p:cNvPr id="11" name="object 11"/>
          <p:cNvGrpSpPr/>
          <p:nvPr/>
        </p:nvGrpSpPr>
        <p:grpSpPr>
          <a:xfrm>
            <a:off x="8739161" y="4812051"/>
            <a:ext cx="161925" cy="161925"/>
            <a:chOff x="17478322" y="9624101"/>
            <a:chExt cx="323850" cy="323850"/>
          </a:xfrm>
        </p:grpSpPr>
        <p:sp>
          <p:nvSpPr>
            <p:cNvPr id="12" name="object 12"/>
            <p:cNvSpPr/>
            <p:nvPr/>
          </p:nvSpPr>
          <p:spPr>
            <a:xfrm>
              <a:off x="17483229" y="9629008"/>
              <a:ext cx="314325" cy="314325"/>
            </a:xfrm>
            <a:custGeom>
              <a:avLst/>
              <a:gdLst/>
              <a:ahLst/>
              <a:cxnLst/>
              <a:rect l="l" t="t" r="r" b="b"/>
              <a:pathLst>
                <a:path w="314325" h="314325">
                  <a:moveTo>
                    <a:pt x="157018" y="314036"/>
                  </a:moveTo>
                  <a:lnTo>
                    <a:pt x="118856" y="309329"/>
                  </a:lnTo>
                  <a:lnTo>
                    <a:pt x="82999" y="295497"/>
                  </a:lnTo>
                  <a:lnTo>
                    <a:pt x="51577" y="273367"/>
                  </a:lnTo>
                  <a:lnTo>
                    <a:pt x="26462" y="244252"/>
                  </a:lnTo>
                  <a:lnTo>
                    <a:pt x="9174" y="209907"/>
                  </a:lnTo>
                  <a:lnTo>
                    <a:pt x="754" y="172408"/>
                  </a:lnTo>
                  <a:lnTo>
                    <a:pt x="0" y="157018"/>
                  </a:lnTo>
                  <a:lnTo>
                    <a:pt x="188" y="149304"/>
                  </a:lnTo>
                  <a:lnTo>
                    <a:pt x="6759" y="111437"/>
                  </a:lnTo>
                  <a:lnTo>
                    <a:pt x="22333" y="76302"/>
                  </a:lnTo>
                  <a:lnTo>
                    <a:pt x="45989" y="45989"/>
                  </a:lnTo>
                  <a:lnTo>
                    <a:pt x="76302" y="22333"/>
                  </a:lnTo>
                  <a:lnTo>
                    <a:pt x="111437" y="6759"/>
                  </a:lnTo>
                  <a:lnTo>
                    <a:pt x="149304" y="188"/>
                  </a:lnTo>
                  <a:lnTo>
                    <a:pt x="157018" y="0"/>
                  </a:lnTo>
                  <a:lnTo>
                    <a:pt x="164732" y="188"/>
                  </a:lnTo>
                  <a:lnTo>
                    <a:pt x="202598" y="6759"/>
                  </a:lnTo>
                  <a:lnTo>
                    <a:pt x="237734" y="22333"/>
                  </a:lnTo>
                  <a:lnTo>
                    <a:pt x="268046" y="45989"/>
                  </a:lnTo>
                  <a:lnTo>
                    <a:pt x="291702" y="76302"/>
                  </a:lnTo>
                  <a:lnTo>
                    <a:pt x="307276" y="111437"/>
                  </a:lnTo>
                  <a:lnTo>
                    <a:pt x="313847" y="149304"/>
                  </a:lnTo>
                  <a:lnTo>
                    <a:pt x="314036" y="157018"/>
                  </a:lnTo>
                  <a:lnTo>
                    <a:pt x="313847" y="164732"/>
                  </a:lnTo>
                  <a:lnTo>
                    <a:pt x="307276" y="202598"/>
                  </a:lnTo>
                  <a:lnTo>
                    <a:pt x="291702" y="237734"/>
                  </a:lnTo>
                  <a:lnTo>
                    <a:pt x="268046" y="268046"/>
                  </a:lnTo>
                  <a:lnTo>
                    <a:pt x="237734" y="291702"/>
                  </a:lnTo>
                  <a:lnTo>
                    <a:pt x="202598" y="307276"/>
                  </a:lnTo>
                  <a:lnTo>
                    <a:pt x="164732" y="313847"/>
                  </a:lnTo>
                  <a:lnTo>
                    <a:pt x="157018" y="314036"/>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sp>
          <p:nvSpPr>
            <p:cNvPr id="13" name="object 13"/>
            <p:cNvSpPr/>
            <p:nvPr/>
          </p:nvSpPr>
          <p:spPr>
            <a:xfrm>
              <a:off x="17478322" y="9624101"/>
              <a:ext cx="323850" cy="323850"/>
            </a:xfrm>
            <a:custGeom>
              <a:avLst/>
              <a:gdLst/>
              <a:ahLst/>
              <a:cxnLst/>
              <a:rect l="l" t="t" r="r" b="b"/>
              <a:pathLst>
                <a:path w="323850" h="323850">
                  <a:moveTo>
                    <a:pt x="161925" y="323850"/>
                  </a:moveTo>
                  <a:lnTo>
                    <a:pt x="118927" y="318055"/>
                  </a:lnTo>
                  <a:lnTo>
                    <a:pt x="80261" y="301709"/>
                  </a:lnTo>
                  <a:lnTo>
                    <a:pt x="47479" y="276367"/>
                  </a:lnTo>
                  <a:lnTo>
                    <a:pt x="22138" y="243586"/>
                  </a:lnTo>
                  <a:lnTo>
                    <a:pt x="5793" y="204919"/>
                  </a:lnTo>
                  <a:lnTo>
                    <a:pt x="0" y="161925"/>
                  </a:lnTo>
                  <a:lnTo>
                    <a:pt x="5793" y="118927"/>
                  </a:lnTo>
                  <a:lnTo>
                    <a:pt x="22138" y="80261"/>
                  </a:lnTo>
                  <a:lnTo>
                    <a:pt x="47479" y="47479"/>
                  </a:lnTo>
                  <a:lnTo>
                    <a:pt x="80261" y="22138"/>
                  </a:lnTo>
                  <a:lnTo>
                    <a:pt x="118927" y="5793"/>
                  </a:lnTo>
                  <a:lnTo>
                    <a:pt x="161925" y="0"/>
                  </a:lnTo>
                  <a:lnTo>
                    <a:pt x="204919" y="5793"/>
                  </a:lnTo>
                  <a:lnTo>
                    <a:pt x="214429" y="9813"/>
                  </a:lnTo>
                  <a:lnTo>
                    <a:pt x="161925" y="9813"/>
                  </a:lnTo>
                  <a:lnTo>
                    <a:pt x="113896" y="17581"/>
                  </a:lnTo>
                  <a:lnTo>
                    <a:pt x="72146" y="39200"/>
                  </a:lnTo>
                  <a:lnTo>
                    <a:pt x="39200" y="72146"/>
                  </a:lnTo>
                  <a:lnTo>
                    <a:pt x="17581" y="113896"/>
                  </a:lnTo>
                  <a:lnTo>
                    <a:pt x="9813" y="161925"/>
                  </a:lnTo>
                  <a:lnTo>
                    <a:pt x="17581" y="209953"/>
                  </a:lnTo>
                  <a:lnTo>
                    <a:pt x="39200" y="251703"/>
                  </a:lnTo>
                  <a:lnTo>
                    <a:pt x="72146" y="284649"/>
                  </a:lnTo>
                  <a:lnTo>
                    <a:pt x="113896" y="306269"/>
                  </a:lnTo>
                  <a:lnTo>
                    <a:pt x="161925" y="314036"/>
                  </a:lnTo>
                  <a:lnTo>
                    <a:pt x="214427" y="314036"/>
                  </a:lnTo>
                  <a:lnTo>
                    <a:pt x="204919" y="318055"/>
                  </a:lnTo>
                  <a:lnTo>
                    <a:pt x="161925" y="323850"/>
                  </a:lnTo>
                  <a:close/>
                </a:path>
                <a:path w="323850" h="323850">
                  <a:moveTo>
                    <a:pt x="214427" y="314036"/>
                  </a:moveTo>
                  <a:lnTo>
                    <a:pt x="161925" y="314036"/>
                  </a:lnTo>
                  <a:lnTo>
                    <a:pt x="209953" y="306269"/>
                  </a:lnTo>
                  <a:lnTo>
                    <a:pt x="251703" y="284649"/>
                  </a:lnTo>
                  <a:lnTo>
                    <a:pt x="284649" y="251703"/>
                  </a:lnTo>
                  <a:lnTo>
                    <a:pt x="306269" y="209953"/>
                  </a:lnTo>
                  <a:lnTo>
                    <a:pt x="314036" y="161925"/>
                  </a:lnTo>
                  <a:lnTo>
                    <a:pt x="306269" y="113896"/>
                  </a:lnTo>
                  <a:lnTo>
                    <a:pt x="284649" y="72146"/>
                  </a:lnTo>
                  <a:lnTo>
                    <a:pt x="251703" y="39200"/>
                  </a:lnTo>
                  <a:lnTo>
                    <a:pt x="209953" y="17581"/>
                  </a:lnTo>
                  <a:lnTo>
                    <a:pt x="161925" y="9813"/>
                  </a:lnTo>
                  <a:lnTo>
                    <a:pt x="214429" y="9813"/>
                  </a:lnTo>
                  <a:lnTo>
                    <a:pt x="276367" y="47479"/>
                  </a:lnTo>
                  <a:lnTo>
                    <a:pt x="301709" y="80261"/>
                  </a:lnTo>
                  <a:lnTo>
                    <a:pt x="318055" y="118927"/>
                  </a:lnTo>
                  <a:lnTo>
                    <a:pt x="323850" y="161925"/>
                  </a:lnTo>
                  <a:lnTo>
                    <a:pt x="318055" y="204919"/>
                  </a:lnTo>
                  <a:lnTo>
                    <a:pt x="301709" y="243586"/>
                  </a:lnTo>
                  <a:lnTo>
                    <a:pt x="276367" y="276367"/>
                  </a:lnTo>
                  <a:lnTo>
                    <a:pt x="243586" y="301709"/>
                  </a:lnTo>
                  <a:lnTo>
                    <a:pt x="214427" y="314036"/>
                  </a:lnTo>
                  <a:close/>
                </a:path>
              </a:pathLst>
            </a:custGeom>
            <a:solidFill>
              <a:srgbClr val="3C292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14" name="object 14"/>
            <p:cNvPicPr/>
            <p:nvPr/>
          </p:nvPicPr>
          <p:blipFill>
            <a:blip r:embed="rId5" cstate="print"/>
            <a:stretch>
              <a:fillRect/>
            </a:stretch>
          </p:blipFill>
          <p:spPr>
            <a:xfrm>
              <a:off x="17613079" y="9724786"/>
              <a:ext cx="73975" cy="122480"/>
            </a:xfrm>
            <a:prstGeom prst="rect">
              <a:avLst/>
            </a:prstGeom>
          </p:spPr>
        </p:pic>
      </p:grpSp>
      <p:sp>
        <p:nvSpPr>
          <p:cNvPr id="16" name="object 16"/>
          <p:cNvSpPr txBox="1"/>
          <p:nvPr/>
        </p:nvSpPr>
        <p:spPr>
          <a:xfrm>
            <a:off x="8203332" y="4763039"/>
            <a:ext cx="41529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sz="1800" kern="1200" spc="-525" baseline="2314" dirty="0">
                <a:solidFill>
                  <a:srgbClr val="3C2920"/>
                </a:solidFill>
                <a:latin typeface="Trebuchet MS"/>
                <a:ea typeface="+mn-ea"/>
                <a:cs typeface="Trebuchet MS"/>
              </a:rPr>
              <a:t>1</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17" name="object 10">
            <a:extLst>
              <a:ext uri="{FF2B5EF4-FFF2-40B4-BE49-F238E27FC236}">
                <a16:creationId xmlns:a16="http://schemas.microsoft.com/office/drawing/2014/main" id="{B165ABBC-3E5F-8A06-458A-79016AC18F13}"/>
              </a:ext>
            </a:extLst>
          </p:cNvPr>
          <p:cNvSpPr txBox="1">
            <a:spLocks noGrp="1"/>
          </p:cNvSpPr>
          <p:nvPr>
            <p:ph type="ftr" sz="quarter" idx="5"/>
          </p:nvPr>
        </p:nvSpPr>
        <p:spPr>
          <a:xfrm>
            <a:off x="237199" y="4702168"/>
            <a:ext cx="2467901"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Made by:- Ishaan Sachdeva [2014032/2004432]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4308" y="643836"/>
            <a:ext cx="3931965" cy="3857625"/>
          </a:xfrm>
          <a:prstGeom prst="rect">
            <a:avLst/>
          </a:prstGeom>
        </p:spPr>
      </p:pic>
      <p:sp>
        <p:nvSpPr>
          <p:cNvPr id="3" name="object 3"/>
          <p:cNvSpPr txBox="1"/>
          <p:nvPr/>
        </p:nvSpPr>
        <p:spPr>
          <a:xfrm>
            <a:off x="508000" y="123102"/>
            <a:ext cx="977900"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8" name="object 8"/>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63" dirty="0">
                <a:ea typeface="+mn-ea"/>
              </a:rPr>
              <a:t>TABLE OF CONTENTS</a:t>
            </a:r>
          </a:p>
        </p:txBody>
      </p:sp>
      <p:sp>
        <p:nvSpPr>
          <p:cNvPr id="9" name="object 9"/>
          <p:cNvSpPr txBox="1"/>
          <p:nvPr/>
        </p:nvSpPr>
        <p:spPr>
          <a:xfrm>
            <a:off x="8163223" y="4763040"/>
            <a:ext cx="455295" cy="243656"/>
          </a:xfrm>
          <a:prstGeom prst="rect">
            <a:avLst/>
          </a:prstGeom>
        </p:spPr>
        <p:txBody>
          <a:bodyPr vert="horz" wrap="square" lIns="0" tIns="0" rIns="0" bIns="0" rtlCol="0">
            <a:spAutoFit/>
          </a:bodyPr>
          <a:lstStyle/>
          <a:p>
            <a:pPr marL="6350" defTabSz="457200">
              <a:lnSpc>
                <a:spcPts val="1890"/>
              </a:lnSpc>
              <a:buClrTx/>
            </a:pPr>
            <a:r>
              <a:rPr sz="1800" kern="1200" spc="-94" baseline="2314" dirty="0">
                <a:solidFill>
                  <a:srgbClr val="3C2920"/>
                </a:solidFill>
                <a:latin typeface="Trebuchet MS"/>
                <a:ea typeface="+mn-ea"/>
                <a:cs typeface="Trebuchet MS"/>
              </a:rPr>
              <a:t>0</a:t>
            </a:r>
            <a:r>
              <a:rPr lang="en-IN" sz="1800" kern="1200" spc="-94" baseline="2314" dirty="0">
                <a:solidFill>
                  <a:srgbClr val="3C2920"/>
                </a:solidFill>
                <a:latin typeface="Trebuchet MS"/>
                <a:ea typeface="+mn-ea"/>
                <a:cs typeface="Trebuchet MS"/>
              </a:rPr>
              <a:t>2</a:t>
            </a:r>
            <a:r>
              <a:rPr sz="1600" kern="1200" spc="-63" dirty="0">
                <a:solidFill>
                  <a:srgbClr val="3C2920"/>
                </a:solidFill>
                <a:latin typeface="Trebuchet MS"/>
                <a:ea typeface="+mn-ea"/>
                <a:cs typeface="Trebuchet MS"/>
              </a:rPr>
              <a:t>/</a:t>
            </a:r>
            <a:r>
              <a:rPr lang="en-IN" sz="1600" kern="1200" spc="-6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4" name="object 4"/>
          <p:cNvSpPr txBox="1">
            <a:spLocks noGrp="1"/>
          </p:cNvSpPr>
          <p:nvPr>
            <p:ph type="title"/>
          </p:nvPr>
        </p:nvSpPr>
        <p:spPr>
          <a:xfrm>
            <a:off x="1051711" y="619346"/>
            <a:ext cx="3520290" cy="437299"/>
          </a:xfrm>
          <a:prstGeom prst="rect">
            <a:avLst/>
          </a:prstGeom>
        </p:spPr>
        <p:txBody>
          <a:bodyPr vert="horz" wrap="square" lIns="0" tIns="6350" rIns="0" bIns="0" rtlCol="0">
            <a:spAutoFit/>
          </a:bodyPr>
          <a:lstStyle/>
          <a:p>
            <a:pPr marL="6350">
              <a:spcBef>
                <a:spcPts val="50"/>
              </a:spcBef>
            </a:pPr>
            <a:r>
              <a:rPr lang="en-IN" spc="-63" dirty="0"/>
              <a:t>TABLE OF CONTENTS</a:t>
            </a:r>
            <a:endParaRPr spc="95" dirty="0"/>
          </a:p>
        </p:txBody>
      </p:sp>
      <p:sp>
        <p:nvSpPr>
          <p:cNvPr id="7" name="object 7"/>
          <p:cNvSpPr txBox="1"/>
          <p:nvPr/>
        </p:nvSpPr>
        <p:spPr>
          <a:xfrm>
            <a:off x="1051711" y="1573342"/>
            <a:ext cx="3576638" cy="2333909"/>
          </a:xfrm>
          <a:prstGeom prst="rect">
            <a:avLst/>
          </a:prstGeom>
        </p:spPr>
        <p:txBody>
          <a:bodyPr vert="horz" wrap="square" lIns="0" tIns="6350" rIns="0" bIns="0" rtlCol="0">
            <a:spAutoFit/>
          </a:bodyPr>
          <a:lstStyle/>
          <a:p>
            <a:pPr marL="149225" marR="2540" indent="-142875" algn="just" defTabSz="457200">
              <a:lnSpc>
                <a:spcPct val="114599"/>
              </a:lnSpc>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What is shed?</a:t>
            </a:r>
          </a:p>
          <a:p>
            <a:pPr marL="149225" marR="2540" indent="-142875" algn="just" defTabSz="457200">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Types of shed</a:t>
            </a:r>
          </a:p>
          <a:p>
            <a:pPr marL="149225" marR="2540" indent="-142875" algn="just" defTabSz="457200">
              <a:lnSpc>
                <a:spcPct val="114599"/>
              </a:lnSpc>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Pros and cons of temporary Vs permanent shed</a:t>
            </a:r>
          </a:p>
          <a:p>
            <a:pPr marL="149225" marR="2540" indent="-142875" algn="just" defTabSz="457200">
              <a:lnSpc>
                <a:spcPct val="114599"/>
              </a:lnSpc>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Temporary Vs permanent building construction</a:t>
            </a:r>
          </a:p>
          <a:p>
            <a:pPr marL="149225" marR="2540" indent="-142875" algn="just" defTabSz="457200">
              <a:lnSpc>
                <a:spcPct val="114599"/>
              </a:lnSpc>
              <a:spcBef>
                <a:spcPts val="600"/>
              </a:spcBef>
              <a:buClr>
                <a:srgbClr val="FA5300"/>
              </a:buClr>
              <a:buFont typeface="Wingdings" panose="05000000000000000000" pitchFamily="2" charset="2"/>
              <a:buChar char="q"/>
            </a:pPr>
            <a:r>
              <a:rPr lang="en-IN" sz="1200" kern="1200" dirty="0">
                <a:solidFill>
                  <a:prstClr val="black"/>
                </a:solidFill>
                <a:latin typeface="Trebuchet MS"/>
                <a:ea typeface="+mn-ea"/>
                <a:cs typeface="Trebuchet MS"/>
              </a:rPr>
              <a:t>Uses of temporary shed</a:t>
            </a:r>
          </a:p>
          <a:p>
            <a:pPr marL="149225" marR="2540" indent="-142875" algn="just" defTabSz="457200">
              <a:lnSpc>
                <a:spcPct val="114599"/>
              </a:lnSpc>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Some guidelines for temporary shed are as follow: (as per code:- IS8758:2013)</a:t>
            </a:r>
          </a:p>
          <a:p>
            <a:pPr marL="149225" marR="2540" indent="-142875" algn="just" defTabSz="457200">
              <a:lnSpc>
                <a:spcPct val="114599"/>
              </a:lnSpc>
              <a:spcBef>
                <a:spcPts val="600"/>
              </a:spcBef>
              <a:buClr>
                <a:srgbClr val="FA5300"/>
              </a:buClr>
              <a:buFont typeface="Wingdings" panose="05000000000000000000" pitchFamily="2" charset="2"/>
              <a:buChar char="q"/>
            </a:pPr>
            <a:r>
              <a:rPr lang="en-US" sz="1200" kern="1200" dirty="0">
                <a:solidFill>
                  <a:prstClr val="black"/>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1063927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ue and white house&#10;&#10;Description automatically generated with medium confidence">
            <a:extLst>
              <a:ext uri="{FF2B5EF4-FFF2-40B4-BE49-F238E27FC236}">
                <a16:creationId xmlns:a16="http://schemas.microsoft.com/office/drawing/2014/main" id="{8D11CAA5-6314-3193-9870-2C30378CED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90813"/>
            <a:ext cx="1638300" cy="1638300"/>
          </a:xfrm>
          <a:prstGeom prst="rect">
            <a:avLst/>
          </a:prstGeom>
        </p:spPr>
      </p:pic>
      <p:grpSp>
        <p:nvGrpSpPr>
          <p:cNvPr id="2" name="object 2"/>
          <p:cNvGrpSpPr/>
          <p:nvPr/>
        </p:nvGrpSpPr>
        <p:grpSpPr>
          <a:xfrm>
            <a:off x="1524000"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3"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What is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sz="1800" kern="1200" spc="-109" baseline="2314" dirty="0">
                <a:solidFill>
                  <a:srgbClr val="3C2920"/>
                </a:solidFill>
                <a:latin typeface="Trebuchet MS"/>
                <a:ea typeface="+mn-ea"/>
                <a:cs typeface="Trebuchet MS"/>
              </a:rPr>
              <a:t>3</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550184" y="2221286"/>
            <a:ext cx="5079217" cy="2512226"/>
          </a:xfrm>
          <a:prstGeom prst="rect">
            <a:avLst/>
          </a:prstGeom>
        </p:spPr>
        <p:txBody>
          <a:bodyPr vert="horz" wrap="square" lIns="0" tIns="6350" rIns="0" bIns="0" rtlCol="0">
            <a:spAutoFit/>
          </a:bodyPr>
          <a:lstStyle/>
          <a:p>
            <a:pPr marL="6350" algn="just" defTabSz="457200">
              <a:spcBef>
                <a:spcPts val="50"/>
              </a:spcBef>
              <a:buClrTx/>
            </a:pPr>
            <a:r>
              <a:rPr lang="en-US" sz="1800" b="1" kern="1200" spc="38" dirty="0">
                <a:solidFill>
                  <a:srgbClr val="FA5300"/>
                </a:solidFill>
                <a:latin typeface="Trebuchet MS"/>
                <a:ea typeface="+mn-ea"/>
                <a:cs typeface="Trebuchet MS"/>
              </a:rPr>
              <a:t>Shed is thought to have originated as a variant of ‘shade’ since early sheds were often open at the front and sides and so provided shade and shelter rather than being completely enclosed. A typical shed today is a small building used for storage.</a:t>
            </a:r>
          </a:p>
          <a:p>
            <a:pPr marL="6350" algn="just" defTabSz="457200">
              <a:spcBef>
                <a:spcPts val="50"/>
              </a:spcBef>
              <a:buClrTx/>
            </a:pPr>
            <a:r>
              <a:rPr lang="en-US" sz="1800" b="1" kern="1200" spc="38" dirty="0">
                <a:solidFill>
                  <a:srgbClr val="FA5300"/>
                </a:solidFill>
                <a:latin typeface="Trebuchet MS"/>
                <a:ea typeface="+mn-ea"/>
                <a:cs typeface="Trebuchet MS"/>
              </a:rPr>
              <a:t>In short Shed is a slight structure built for shelter or storage.</a:t>
            </a:r>
          </a:p>
        </p:txBody>
      </p:sp>
      <p:sp>
        <p:nvSpPr>
          <p:cNvPr id="9" name="object 9"/>
          <p:cNvSpPr txBox="1"/>
          <p:nvPr/>
        </p:nvSpPr>
        <p:spPr>
          <a:xfrm>
            <a:off x="1787392" y="1135425"/>
            <a:ext cx="2556009"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What is shed?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mall wooden house&#10;&#10;Description automatically generated with low confidence">
            <a:extLst>
              <a:ext uri="{FF2B5EF4-FFF2-40B4-BE49-F238E27FC236}">
                <a16:creationId xmlns:a16="http://schemas.microsoft.com/office/drawing/2014/main" id="{085EC0D7-7530-6F0E-3889-5D10A8D206A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411" y="3175662"/>
            <a:ext cx="1567789" cy="1567789"/>
          </a:xfrm>
          <a:prstGeom prst="rect">
            <a:avLst/>
          </a:prstGeom>
        </p:spPr>
      </p:pic>
      <p:grpSp>
        <p:nvGrpSpPr>
          <p:cNvPr id="2" name="object 2"/>
          <p:cNvGrpSpPr/>
          <p:nvPr/>
        </p:nvGrpSpPr>
        <p:grpSpPr>
          <a:xfrm>
            <a:off x="1524000"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4"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Types of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4</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549810" y="1903615"/>
            <a:ext cx="5079591" cy="2814873"/>
          </a:xfrm>
          <a:prstGeom prst="rect">
            <a:avLst/>
          </a:prstGeom>
        </p:spPr>
        <p:txBody>
          <a:bodyPr vert="horz" wrap="square" lIns="0" tIns="6350" rIns="0" bIns="0" rtlCol="0">
            <a:spAutoFit/>
          </a:bodyPr>
          <a:lstStyle/>
          <a:p>
            <a:pPr marL="292100" indent="-285750" algn="just" defTabSz="457200">
              <a:spcBef>
                <a:spcPts val="50"/>
              </a:spcBef>
              <a:buClrTx/>
              <a:buFont typeface="Wingdings" panose="05000000000000000000" pitchFamily="2" charset="2"/>
              <a:buChar char="v"/>
            </a:pPr>
            <a:r>
              <a:rPr lang="en-US" sz="1800" b="1" kern="1200" spc="38" dirty="0">
                <a:solidFill>
                  <a:srgbClr val="FA5300"/>
                </a:solidFill>
                <a:latin typeface="Trebuchet MS"/>
                <a:ea typeface="+mn-ea"/>
                <a:cs typeface="Trebuchet MS"/>
              </a:rPr>
              <a:t>Temporary Shed</a:t>
            </a:r>
          </a:p>
          <a:p>
            <a:pPr marL="6350" algn="just" defTabSz="457200">
              <a:spcBef>
                <a:spcPts val="50"/>
              </a:spcBef>
              <a:buClrTx/>
            </a:pPr>
            <a:r>
              <a:rPr lang="en-US" sz="1800" b="1" kern="1200" spc="38" dirty="0">
                <a:solidFill>
                  <a:srgbClr val="FA5300"/>
                </a:solidFill>
                <a:latin typeface="Trebuchet MS"/>
                <a:ea typeface="+mn-ea"/>
                <a:cs typeface="Trebuchet MS"/>
              </a:rPr>
              <a:t>If the structure is not attached to any permanent foundation and are easy to set up, take down, and move, it is known as temporary Shed</a:t>
            </a:r>
          </a:p>
          <a:p>
            <a:pPr marL="292100" indent="-285750" algn="just" defTabSz="457200">
              <a:spcBef>
                <a:spcPts val="50"/>
              </a:spcBef>
              <a:buClrTx/>
              <a:buFont typeface="Wingdings" panose="05000000000000000000" pitchFamily="2" charset="2"/>
              <a:buChar char="v"/>
            </a:pPr>
            <a:r>
              <a:rPr lang="en-US" sz="1800" b="1" kern="1200" spc="38" dirty="0">
                <a:solidFill>
                  <a:srgbClr val="FA5300"/>
                </a:solidFill>
                <a:latin typeface="Trebuchet MS"/>
                <a:ea typeface="+mn-ea"/>
                <a:cs typeface="Trebuchet MS"/>
              </a:rPr>
              <a:t>Permanent Shed </a:t>
            </a:r>
          </a:p>
          <a:p>
            <a:pPr marL="6350" algn="just" defTabSz="457200">
              <a:spcBef>
                <a:spcPts val="50"/>
              </a:spcBef>
              <a:buClrTx/>
            </a:pPr>
            <a:r>
              <a:rPr lang="en-US" sz="1800" b="1" kern="1200" spc="38" dirty="0">
                <a:solidFill>
                  <a:srgbClr val="FA5300"/>
                </a:solidFill>
                <a:latin typeface="Trebuchet MS"/>
                <a:ea typeface="+mn-ea"/>
                <a:cs typeface="Trebuchet MS"/>
              </a:rPr>
              <a:t>If the structure is permanently attached to the permanent foundation or stays in the same location for longer than six months, it is known as permanent Shed</a:t>
            </a:r>
          </a:p>
        </p:txBody>
      </p:sp>
      <p:sp>
        <p:nvSpPr>
          <p:cNvPr id="9" name="object 9"/>
          <p:cNvSpPr txBox="1"/>
          <p:nvPr/>
        </p:nvSpPr>
        <p:spPr>
          <a:xfrm>
            <a:off x="1787392" y="1135425"/>
            <a:ext cx="2556009"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Types of shed</a:t>
            </a:r>
          </a:p>
        </p:txBody>
      </p:sp>
      <p:pic>
        <p:nvPicPr>
          <p:cNvPr id="13" name="Picture 12" descr="A picture containing table, worktable&#10;&#10;Description automatically generated">
            <a:extLst>
              <a:ext uri="{FF2B5EF4-FFF2-40B4-BE49-F238E27FC236}">
                <a16:creationId xmlns:a16="http://schemas.microsoft.com/office/drawing/2014/main" id="{E8EA82B1-2525-BCA3-511F-6AA082C24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9" y="1898545"/>
            <a:ext cx="1420480" cy="1420480"/>
          </a:xfrm>
          <a:prstGeom prst="rect">
            <a:avLst/>
          </a:prstGeom>
        </p:spPr>
      </p:pic>
    </p:spTree>
    <p:extLst>
      <p:ext uri="{BB962C8B-B14F-4D97-AF65-F5344CB8AC3E}">
        <p14:creationId xmlns:p14="http://schemas.microsoft.com/office/powerpoint/2010/main" val="2379449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white house&#10;&#10;Description automatically generated with medium confidence">
            <a:extLst>
              <a:ext uri="{FF2B5EF4-FFF2-40B4-BE49-F238E27FC236}">
                <a16:creationId xmlns:a16="http://schemas.microsoft.com/office/drawing/2014/main" id="{EEAB239A-C662-4A8C-B853-86195A4AA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 y="3171779"/>
            <a:ext cx="1638300" cy="1638300"/>
          </a:xfrm>
          <a:prstGeom prst="rect">
            <a:avLst/>
          </a:prstGeom>
        </p:spPr>
      </p:pic>
      <p:pic>
        <p:nvPicPr>
          <p:cNvPr id="8" name="Picture 7" descr="A small wooden house&#10;&#10;Description automatically generated with low confidence">
            <a:extLst>
              <a:ext uri="{FF2B5EF4-FFF2-40B4-BE49-F238E27FC236}">
                <a16:creationId xmlns:a16="http://schemas.microsoft.com/office/drawing/2014/main" id="{1684BE7D-B138-6BF8-53FA-163D32C7F25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87" y="1528784"/>
            <a:ext cx="1567789" cy="1567789"/>
          </a:xfrm>
          <a:prstGeom prst="rect">
            <a:avLst/>
          </a:prstGeom>
        </p:spPr>
      </p:pic>
      <p:grpSp>
        <p:nvGrpSpPr>
          <p:cNvPr id="2" name="object 2"/>
          <p:cNvGrpSpPr/>
          <p:nvPr/>
        </p:nvGrpSpPr>
        <p:grpSpPr>
          <a:xfrm>
            <a:off x="1524000"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5"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2391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Pros and cons of temporary Vs permanent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5</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547553" y="1903615"/>
            <a:ext cx="5119948" cy="2753318"/>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Durable</a:t>
            </a:r>
          </a:p>
          <a:p>
            <a:pPr marL="6350" algn="just" defTabSz="457200">
              <a:spcBef>
                <a:spcPts val="50"/>
              </a:spcBef>
              <a:buClrTx/>
            </a:pPr>
            <a:r>
              <a:rPr lang="en-US" sz="1600" b="1" kern="1200" spc="38" dirty="0">
                <a:solidFill>
                  <a:srgbClr val="FA5300"/>
                </a:solidFill>
                <a:latin typeface="Trebuchet MS"/>
                <a:ea typeface="+mn-ea"/>
                <a:cs typeface="Trebuchet MS"/>
              </a:rPr>
              <a:t>Permanent structures are designed to be long-lasting and remain in place for an extended period. They are typically made of more durable materials, such as wood, metal, or concrete, and are often built on a foundation or concrete slab to provide added stability.</a:t>
            </a:r>
          </a:p>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Made Using Strong Materials</a:t>
            </a:r>
          </a:p>
          <a:p>
            <a:pPr marL="6350" algn="just" defTabSz="457200">
              <a:spcBef>
                <a:spcPts val="50"/>
              </a:spcBef>
              <a:buClrTx/>
            </a:pPr>
            <a:r>
              <a:rPr lang="en-US" sz="1600" b="1" kern="1200" spc="38" dirty="0">
                <a:solidFill>
                  <a:srgbClr val="FA5300"/>
                </a:solidFill>
                <a:latin typeface="Trebuchet MS"/>
                <a:ea typeface="+mn-ea"/>
                <a:cs typeface="Trebuchet MS"/>
              </a:rPr>
              <a:t>If you compare permanent structure vs. temporary structure, the manufacturers make the permanent structure using stronger materials. </a:t>
            </a:r>
          </a:p>
        </p:txBody>
      </p:sp>
      <p:sp>
        <p:nvSpPr>
          <p:cNvPr id="9" name="object 9"/>
          <p:cNvSpPr txBox="1"/>
          <p:nvPr/>
        </p:nvSpPr>
        <p:spPr>
          <a:xfrm>
            <a:off x="1752600" y="1123950"/>
            <a:ext cx="3276600"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PERMANENT SHED PROS</a:t>
            </a:r>
          </a:p>
        </p:txBody>
      </p:sp>
    </p:spTree>
    <p:extLst>
      <p:ext uri="{BB962C8B-B14F-4D97-AF65-F5344CB8AC3E}">
        <p14:creationId xmlns:p14="http://schemas.microsoft.com/office/powerpoint/2010/main" val="392008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87"/>
        <p:cNvGrpSpPr/>
        <p:nvPr/>
      </p:nvGrpSpPr>
      <p:grpSpPr>
        <a:xfrm>
          <a:off x="0" y="0"/>
          <a:ext cx="0" cy="0"/>
          <a:chOff x="0" y="0"/>
          <a:chExt cx="0" cy="0"/>
        </a:xfrm>
      </p:grpSpPr>
      <p:sp>
        <p:nvSpPr>
          <p:cNvPr id="188" name="Google Shape;188;p33"/>
          <p:cNvSpPr txBox="1">
            <a:spLocks noGrp="1"/>
          </p:cNvSpPr>
          <p:nvPr>
            <p:ph type="ctrTitle"/>
          </p:nvPr>
        </p:nvSpPr>
        <p:spPr>
          <a:xfrm>
            <a:off x="278075" y="-125046"/>
            <a:ext cx="521614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u="sng" dirty="0">
                <a:latin typeface="Aharoni" panose="02010803020104030203" pitchFamily="2" charset="-79"/>
                <a:cs typeface="Aharoni" panose="02010803020104030203" pitchFamily="2" charset="-79"/>
              </a:rPr>
              <a:t>Basement Materials </a:t>
            </a:r>
            <a:endParaRPr u="sng" dirty="0">
              <a:latin typeface="Aharoni" panose="02010803020104030203" pitchFamily="2" charset="-79"/>
              <a:cs typeface="Aharoni" panose="02010803020104030203" pitchFamily="2" charset="-79"/>
            </a:endParaRPr>
          </a:p>
        </p:txBody>
      </p:sp>
      <p:sp>
        <p:nvSpPr>
          <p:cNvPr id="189" name="Google Shape;189;p33"/>
          <p:cNvSpPr txBox="1">
            <a:spLocks noGrp="1"/>
          </p:cNvSpPr>
          <p:nvPr>
            <p:ph type="subTitle" idx="1"/>
          </p:nvPr>
        </p:nvSpPr>
        <p:spPr>
          <a:xfrm>
            <a:off x="59267" y="857400"/>
            <a:ext cx="4969933" cy="4486084"/>
          </a:xfrm>
          <a:prstGeom prst="rect">
            <a:avLst/>
          </a:prstGeom>
        </p:spPr>
        <p:txBody>
          <a:bodyPr spcFirstLastPara="1" wrap="square" lIns="91425" tIns="91425" rIns="91425" bIns="91425" anchor="t" anchorCtr="0">
            <a:noAutofit/>
          </a:bodyPr>
          <a:lstStyle/>
          <a:p>
            <a:pPr marL="0" indent="0">
              <a:lnSpc>
                <a:spcPct val="100000"/>
              </a:lnSpc>
              <a:spcBef>
                <a:spcPts val="615"/>
              </a:spcBef>
            </a:pPr>
            <a:r>
              <a:rPr lang="en-US" sz="2000" dirty="0">
                <a:solidFill>
                  <a:schemeClr val="tx1"/>
                </a:solidFill>
                <a:latin typeface="Aharoni" panose="02010803020104030203" pitchFamily="2" charset="-79"/>
                <a:cs typeface="Aharoni" panose="02010803020104030203" pitchFamily="2" charset="-79"/>
              </a:rPr>
              <a:t>Poured reinforced Basements </a:t>
            </a:r>
          </a:p>
          <a:p>
            <a:pPr marL="0" indent="0">
              <a:lnSpc>
                <a:spcPct val="100000"/>
              </a:lnSpc>
              <a:spcBef>
                <a:spcPts val="615"/>
              </a:spcBef>
            </a:pPr>
            <a:r>
              <a:rPr lang="en-US" sz="1600" dirty="0">
                <a:solidFill>
                  <a:schemeClr val="tx1"/>
                </a:solidFill>
                <a:latin typeface="Aharoni" panose="02010803020104030203" pitchFamily="2" charset="-79"/>
                <a:cs typeface="Aharoni" panose="02010803020104030203" pitchFamily="2" charset="-79"/>
              </a:rPr>
              <a:t>Solid</a:t>
            </a:r>
            <a:r>
              <a:rPr lang="en-US" sz="1600" spc="4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concrete</a:t>
            </a:r>
            <a:r>
              <a:rPr lang="en-US" sz="1600" spc="4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is</a:t>
            </a:r>
            <a:r>
              <a:rPr lang="en-US" sz="1600" spc="50" dirty="0">
                <a:solidFill>
                  <a:schemeClr val="tx1"/>
                </a:solidFill>
                <a:latin typeface="Aharoni" panose="02010803020104030203" pitchFamily="2" charset="-79"/>
                <a:cs typeface="Aharoni" panose="02010803020104030203" pitchFamily="2" charset="-79"/>
              </a:rPr>
              <a:t> </a:t>
            </a:r>
            <a:r>
              <a:rPr lang="en-US" sz="1600" spc="60" dirty="0">
                <a:solidFill>
                  <a:schemeClr val="tx1"/>
                </a:solidFill>
                <a:latin typeface="Aharoni" panose="02010803020104030203" pitchFamily="2" charset="-79"/>
                <a:cs typeface="Aharoni" panose="02010803020104030203" pitchFamily="2" charset="-79"/>
              </a:rPr>
              <a:t>better</a:t>
            </a:r>
            <a:r>
              <a:rPr lang="en-US" sz="1600" spc="4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able</a:t>
            </a:r>
            <a:r>
              <a:rPr lang="en-US" sz="1600" spc="50" dirty="0">
                <a:solidFill>
                  <a:schemeClr val="tx1"/>
                </a:solidFill>
                <a:latin typeface="Aharoni" panose="02010803020104030203" pitchFamily="2" charset="-79"/>
                <a:cs typeface="Aharoni" panose="02010803020104030203" pitchFamily="2" charset="-79"/>
              </a:rPr>
              <a:t> </a:t>
            </a:r>
            <a:r>
              <a:rPr lang="en-US" sz="1600" spc="75" dirty="0">
                <a:solidFill>
                  <a:schemeClr val="tx1"/>
                </a:solidFill>
                <a:latin typeface="Aharoni" panose="02010803020104030203" pitchFamily="2" charset="-79"/>
                <a:cs typeface="Aharoni" panose="02010803020104030203" pitchFamily="2" charset="-79"/>
              </a:rPr>
              <a:t>to</a:t>
            </a:r>
            <a:r>
              <a:rPr lang="en-US" sz="1600" spc="45" dirty="0">
                <a:solidFill>
                  <a:schemeClr val="tx1"/>
                </a:solidFill>
                <a:latin typeface="Aharoni" panose="02010803020104030203" pitchFamily="2" charset="-79"/>
                <a:cs typeface="Aharoni" panose="02010803020104030203" pitchFamily="2" charset="-79"/>
              </a:rPr>
              <a:t> </a:t>
            </a:r>
            <a:r>
              <a:rPr lang="en-US" sz="1600" spc="-10" dirty="0">
                <a:solidFill>
                  <a:schemeClr val="tx1"/>
                </a:solidFill>
                <a:latin typeface="Aharoni" panose="02010803020104030203" pitchFamily="2" charset="-79"/>
                <a:cs typeface="Aharoni" panose="02010803020104030203" pitchFamily="2" charset="-79"/>
              </a:rPr>
              <a:t>resist </a:t>
            </a:r>
            <a:r>
              <a:rPr lang="en-US" sz="1600" spc="-20" dirty="0">
                <a:solidFill>
                  <a:schemeClr val="tx1"/>
                </a:solidFill>
                <a:latin typeface="Aharoni" panose="02010803020104030203" pitchFamily="2" charset="-79"/>
                <a:cs typeface="Aharoni" panose="02010803020104030203" pitchFamily="2" charset="-79"/>
              </a:rPr>
              <a:t>cave-</a:t>
            </a:r>
            <a:r>
              <a:rPr lang="en-US" sz="1600" dirty="0">
                <a:solidFill>
                  <a:schemeClr val="tx1"/>
                </a:solidFill>
                <a:latin typeface="Aharoni" panose="02010803020104030203" pitchFamily="2" charset="-79"/>
                <a:cs typeface="Aharoni" panose="02010803020104030203" pitchFamily="2" charset="-79"/>
              </a:rPr>
              <a:t>ins</a:t>
            </a:r>
            <a:r>
              <a:rPr lang="en-US" sz="1600" spc="12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caused</a:t>
            </a:r>
            <a:r>
              <a:rPr lang="en-US" sz="1600" spc="13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by</a:t>
            </a:r>
            <a:r>
              <a:rPr lang="en-US" sz="1600" spc="13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lateral</a:t>
            </a:r>
            <a:r>
              <a:rPr lang="en-US" sz="1600" spc="12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pressures</a:t>
            </a:r>
            <a:r>
              <a:rPr lang="en-US" sz="1600" spc="130" dirty="0">
                <a:solidFill>
                  <a:schemeClr val="tx1"/>
                </a:solidFill>
                <a:latin typeface="Aharoni" panose="02010803020104030203" pitchFamily="2" charset="-79"/>
                <a:cs typeface="Aharoni" panose="02010803020104030203" pitchFamily="2" charset="-79"/>
              </a:rPr>
              <a:t> </a:t>
            </a:r>
            <a:r>
              <a:rPr lang="en-US" sz="1600" spc="40" dirty="0">
                <a:solidFill>
                  <a:schemeClr val="tx1"/>
                </a:solidFill>
                <a:latin typeface="Aharoni" panose="02010803020104030203" pitchFamily="2" charset="-79"/>
                <a:cs typeface="Aharoni" panose="02010803020104030203" pitchFamily="2" charset="-79"/>
              </a:rPr>
              <a:t>of </a:t>
            </a:r>
            <a:r>
              <a:rPr lang="en-US" sz="1600" dirty="0">
                <a:solidFill>
                  <a:schemeClr val="tx1"/>
                </a:solidFill>
                <a:latin typeface="Aharoni" panose="02010803020104030203" pitchFamily="2" charset="-79"/>
                <a:cs typeface="Aharoni" panose="02010803020104030203" pitchFamily="2" charset="-79"/>
              </a:rPr>
              <a:t>water,</a:t>
            </a:r>
            <a:r>
              <a:rPr lang="en-US" sz="1600" spc="16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earth,</a:t>
            </a:r>
            <a:r>
              <a:rPr lang="en-US" sz="1600" spc="17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and</a:t>
            </a:r>
            <a:r>
              <a:rPr lang="en-US" sz="1600" spc="170" dirty="0">
                <a:solidFill>
                  <a:schemeClr val="tx1"/>
                </a:solidFill>
                <a:latin typeface="Aharoni" panose="02010803020104030203" pitchFamily="2" charset="-79"/>
                <a:cs typeface="Aharoni" panose="02010803020104030203" pitchFamily="2" charset="-79"/>
              </a:rPr>
              <a:t> </a:t>
            </a:r>
            <a:r>
              <a:rPr lang="en-US" sz="1600" spc="-20" dirty="0">
                <a:solidFill>
                  <a:schemeClr val="tx1"/>
                </a:solidFill>
                <a:latin typeface="Aharoni" panose="02010803020104030203" pitchFamily="2" charset="-79"/>
                <a:cs typeface="Aharoni" panose="02010803020104030203" pitchFamily="2" charset="-79"/>
              </a:rPr>
              <a:t>wind.</a:t>
            </a:r>
            <a:endParaRPr lang="en-US" sz="1600" dirty="0">
              <a:solidFill>
                <a:schemeClr val="tx1"/>
              </a:solidFill>
              <a:latin typeface="Aharoni" panose="02010803020104030203" pitchFamily="2" charset="-79"/>
              <a:cs typeface="Aharoni" panose="02010803020104030203" pitchFamily="2" charset="-79"/>
            </a:endParaRPr>
          </a:p>
          <a:p>
            <a:pPr marL="184150" marR="1539875" indent="-171450">
              <a:lnSpc>
                <a:spcPct val="120200"/>
              </a:lnSpc>
              <a:buFont typeface="Arial" panose="020B0604020202020204" pitchFamily="34" charset="0"/>
              <a:buChar char="•"/>
              <a:tabLst>
                <a:tab pos="554990" algn="l"/>
                <a:tab pos="555625" algn="l"/>
              </a:tabLst>
            </a:pPr>
            <a:r>
              <a:rPr lang="en-US" sz="1600" spc="55" dirty="0">
                <a:solidFill>
                  <a:schemeClr val="tx1"/>
                </a:solidFill>
                <a:latin typeface="Aharoni" panose="02010803020104030203" pitchFamily="2" charset="-79"/>
                <a:cs typeface="Aharoni" panose="02010803020104030203" pitchFamily="2" charset="-79"/>
              </a:rPr>
              <a:t>More</a:t>
            </a:r>
            <a:r>
              <a:rPr lang="en-US" sz="1600" spc="70" dirty="0">
                <a:solidFill>
                  <a:schemeClr val="tx1"/>
                </a:solidFill>
                <a:latin typeface="Aharoni" panose="02010803020104030203" pitchFamily="2" charset="-79"/>
                <a:cs typeface="Aharoni" panose="02010803020104030203" pitchFamily="2" charset="-79"/>
              </a:rPr>
              <a:t> fire </a:t>
            </a:r>
            <a:r>
              <a:rPr lang="en-US" sz="1600" dirty="0">
                <a:solidFill>
                  <a:schemeClr val="tx1"/>
                </a:solidFill>
                <a:latin typeface="Aharoni" panose="02010803020104030203" pitchFamily="2" charset="-79"/>
                <a:cs typeface="Aharoni" panose="02010803020104030203" pitchFamily="2" charset="-79"/>
              </a:rPr>
              <a:t>resistance-because</a:t>
            </a:r>
            <a:r>
              <a:rPr lang="en-US" sz="1600" spc="70" dirty="0">
                <a:solidFill>
                  <a:schemeClr val="tx1"/>
                </a:solidFill>
                <a:latin typeface="Aharoni" panose="02010803020104030203" pitchFamily="2" charset="-79"/>
                <a:cs typeface="Aharoni" panose="02010803020104030203" pitchFamily="2" charset="-79"/>
              </a:rPr>
              <a:t> </a:t>
            </a:r>
            <a:r>
              <a:rPr lang="en-US" sz="1600" spc="-20" dirty="0">
                <a:solidFill>
                  <a:schemeClr val="tx1"/>
                </a:solidFill>
                <a:latin typeface="Aharoni" panose="02010803020104030203" pitchFamily="2" charset="-79"/>
                <a:cs typeface="Aharoni" panose="02010803020104030203" pitchFamily="2" charset="-79"/>
              </a:rPr>
              <a:t>solid </a:t>
            </a:r>
            <a:r>
              <a:rPr lang="en-US" sz="1600" dirty="0">
                <a:solidFill>
                  <a:schemeClr val="tx1"/>
                </a:solidFill>
                <a:latin typeface="Aharoni" panose="02010803020104030203" pitchFamily="2" charset="-79"/>
                <a:cs typeface="Aharoni" panose="02010803020104030203" pitchFamily="2" charset="-79"/>
              </a:rPr>
              <a:t>concrete</a:t>
            </a:r>
            <a:r>
              <a:rPr lang="en-US" sz="1600" spc="6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is</a:t>
            </a:r>
            <a:r>
              <a:rPr lang="en-US" sz="1600" spc="6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dense</a:t>
            </a:r>
            <a:r>
              <a:rPr lang="en-US" sz="1600" spc="6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and</a:t>
            </a:r>
            <a:r>
              <a:rPr lang="en-US" sz="1600" spc="6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is</a:t>
            </a:r>
            <a:r>
              <a:rPr lang="en-US" sz="1600" spc="65" dirty="0">
                <a:solidFill>
                  <a:schemeClr val="tx1"/>
                </a:solidFill>
                <a:latin typeface="Aharoni" panose="02010803020104030203" pitchFamily="2" charset="-79"/>
                <a:cs typeface="Aharoni" panose="02010803020104030203" pitchFamily="2" charset="-79"/>
              </a:rPr>
              <a:t> </a:t>
            </a:r>
            <a:r>
              <a:rPr lang="en-US" sz="1600" spc="60" dirty="0">
                <a:solidFill>
                  <a:schemeClr val="tx1"/>
                </a:solidFill>
                <a:latin typeface="Aharoni" panose="02010803020104030203" pitchFamily="2" charset="-79"/>
                <a:cs typeface="Aharoni" panose="02010803020104030203" pitchFamily="2" charset="-79"/>
              </a:rPr>
              <a:t>joint</a:t>
            </a:r>
            <a:r>
              <a:rPr lang="en-US" sz="1600" spc="65" dirty="0">
                <a:solidFill>
                  <a:schemeClr val="tx1"/>
                </a:solidFill>
                <a:latin typeface="Aharoni" panose="02010803020104030203" pitchFamily="2" charset="-79"/>
                <a:cs typeface="Aharoni" panose="02010803020104030203" pitchFamily="2" charset="-79"/>
              </a:rPr>
              <a:t> </a:t>
            </a:r>
            <a:r>
              <a:rPr lang="en-US" sz="1600" spc="-20" dirty="0">
                <a:solidFill>
                  <a:schemeClr val="tx1"/>
                </a:solidFill>
                <a:latin typeface="Aharoni" panose="02010803020104030203" pitchFamily="2" charset="-79"/>
                <a:cs typeface="Aharoni" panose="02010803020104030203" pitchFamily="2" charset="-79"/>
              </a:rPr>
              <a:t>free.</a:t>
            </a:r>
          </a:p>
          <a:p>
            <a:pPr marL="184150" marR="1539875" indent="-171450">
              <a:lnSpc>
                <a:spcPct val="120200"/>
              </a:lnSpc>
              <a:buFont typeface="Arial" panose="020B0604020202020204" pitchFamily="34" charset="0"/>
              <a:buChar char="•"/>
              <a:tabLst>
                <a:tab pos="554990" algn="l"/>
                <a:tab pos="555625" algn="l"/>
              </a:tabLst>
            </a:pPr>
            <a:endParaRPr lang="en-US" sz="1600" dirty="0">
              <a:solidFill>
                <a:schemeClr val="tx1"/>
              </a:solidFill>
              <a:latin typeface="Aharoni" panose="02010803020104030203" pitchFamily="2" charset="-79"/>
              <a:cs typeface="Aharoni" panose="02010803020104030203" pitchFamily="2" charset="-79"/>
            </a:endParaRPr>
          </a:p>
          <a:p>
            <a:pPr marL="184150" marR="1458595" indent="-171450">
              <a:lnSpc>
                <a:spcPct val="120200"/>
              </a:lnSpc>
              <a:buFont typeface="Arial" panose="020B0604020202020204" pitchFamily="34" charset="0"/>
              <a:buChar char="•"/>
              <a:tabLst>
                <a:tab pos="554990" algn="l"/>
                <a:tab pos="555625" algn="l"/>
              </a:tabLst>
            </a:pPr>
            <a:r>
              <a:rPr lang="en-US" sz="1600" spc="55" dirty="0">
                <a:solidFill>
                  <a:schemeClr val="tx1"/>
                </a:solidFill>
                <a:latin typeface="Aharoni" panose="02010803020104030203" pitchFamily="2" charset="-79"/>
                <a:cs typeface="Aharoni" panose="02010803020104030203" pitchFamily="2" charset="-79"/>
              </a:rPr>
              <a:t>More</a:t>
            </a:r>
            <a:r>
              <a:rPr lang="en-US" sz="1600" spc="6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resistant</a:t>
            </a:r>
            <a:r>
              <a:rPr lang="en-US" sz="1600" spc="65" dirty="0">
                <a:solidFill>
                  <a:schemeClr val="tx1"/>
                </a:solidFill>
                <a:latin typeface="Aharoni" panose="02010803020104030203" pitchFamily="2" charset="-79"/>
                <a:cs typeface="Aharoni" panose="02010803020104030203" pitchFamily="2" charset="-79"/>
              </a:rPr>
              <a:t> </a:t>
            </a:r>
            <a:r>
              <a:rPr lang="en-US" sz="1600" spc="75" dirty="0">
                <a:solidFill>
                  <a:schemeClr val="tx1"/>
                </a:solidFill>
                <a:latin typeface="Aharoni" panose="02010803020104030203" pitchFamily="2" charset="-79"/>
                <a:cs typeface="Aharoni" panose="02010803020104030203" pitchFamily="2" charset="-79"/>
              </a:rPr>
              <a:t>to</a:t>
            </a:r>
            <a:r>
              <a:rPr lang="en-US" sz="1600" spc="70" dirty="0">
                <a:solidFill>
                  <a:schemeClr val="tx1"/>
                </a:solidFill>
                <a:latin typeface="Aharoni" panose="02010803020104030203" pitchFamily="2" charset="-79"/>
                <a:cs typeface="Aharoni" panose="02010803020104030203" pitchFamily="2" charset="-79"/>
              </a:rPr>
              <a:t>     </a:t>
            </a:r>
            <a:r>
              <a:rPr lang="en-US" sz="1600" spc="50" dirty="0">
                <a:solidFill>
                  <a:schemeClr val="tx1"/>
                </a:solidFill>
                <a:latin typeface="Aharoni" panose="02010803020104030203" pitchFamily="2" charset="-79"/>
                <a:cs typeface="Aharoni" panose="02010803020104030203" pitchFamily="2" charset="-79"/>
              </a:rPr>
              <a:t>water</a:t>
            </a:r>
            <a:r>
              <a:rPr lang="en-US" sz="1600" spc="65" dirty="0">
                <a:solidFill>
                  <a:schemeClr val="tx1"/>
                </a:solidFill>
                <a:latin typeface="Aharoni" panose="02010803020104030203" pitchFamily="2" charset="-79"/>
                <a:cs typeface="Aharoni" panose="02010803020104030203" pitchFamily="2" charset="-79"/>
              </a:rPr>
              <a:t> </a:t>
            </a:r>
            <a:r>
              <a:rPr lang="en-US" sz="1600" spc="-20" dirty="0">
                <a:solidFill>
                  <a:schemeClr val="tx1"/>
                </a:solidFill>
                <a:latin typeface="Aharoni" panose="02010803020104030203" pitchFamily="2" charset="-79"/>
                <a:cs typeface="Aharoni" panose="02010803020104030203" pitchFamily="2" charset="-79"/>
              </a:rPr>
              <a:t>since </a:t>
            </a:r>
            <a:r>
              <a:rPr lang="en-US" sz="1600" dirty="0">
                <a:solidFill>
                  <a:schemeClr val="tx1"/>
                </a:solidFill>
                <a:latin typeface="Aharoni" panose="02010803020104030203" pitchFamily="2" charset="-79"/>
                <a:cs typeface="Aharoni" panose="02010803020104030203" pitchFamily="2" charset="-79"/>
              </a:rPr>
              <a:t>concrete</a:t>
            </a:r>
            <a:r>
              <a:rPr lang="en-US" sz="1600" spc="150"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has</a:t>
            </a:r>
            <a:r>
              <a:rPr lang="en-US" sz="1600" spc="15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fewer</a:t>
            </a:r>
            <a:r>
              <a:rPr lang="en-US" sz="1600" spc="15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and</a:t>
            </a:r>
            <a:r>
              <a:rPr lang="en-US" sz="1600" spc="15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smaller</a:t>
            </a:r>
            <a:r>
              <a:rPr lang="en-US" sz="1600" spc="155" dirty="0">
                <a:solidFill>
                  <a:schemeClr val="tx1"/>
                </a:solidFill>
                <a:latin typeface="Aharoni" panose="02010803020104030203" pitchFamily="2" charset="-79"/>
                <a:cs typeface="Aharoni" panose="02010803020104030203" pitchFamily="2" charset="-79"/>
              </a:rPr>
              <a:t> </a:t>
            </a:r>
            <a:r>
              <a:rPr lang="en-US" sz="1600" dirty="0">
                <a:solidFill>
                  <a:schemeClr val="tx1"/>
                </a:solidFill>
                <a:latin typeface="Aharoni" panose="02010803020104030203" pitchFamily="2" charset="-79"/>
                <a:cs typeface="Aharoni" panose="02010803020104030203" pitchFamily="2" charset="-79"/>
              </a:rPr>
              <a:t>voids</a:t>
            </a:r>
            <a:r>
              <a:rPr lang="en-US" sz="1600" spc="155" dirty="0">
                <a:solidFill>
                  <a:schemeClr val="tx1"/>
                </a:solidFill>
                <a:latin typeface="Aharoni" panose="02010803020104030203" pitchFamily="2" charset="-79"/>
                <a:cs typeface="Aharoni" panose="02010803020104030203" pitchFamily="2" charset="-79"/>
              </a:rPr>
              <a:t> </a:t>
            </a:r>
            <a:r>
              <a:rPr lang="en-US" sz="1600" spc="40" dirty="0">
                <a:solidFill>
                  <a:schemeClr val="tx1"/>
                </a:solidFill>
                <a:latin typeface="Aharoni" panose="02010803020104030203" pitchFamily="2" charset="-79"/>
                <a:cs typeface="Aharoni" panose="02010803020104030203" pitchFamily="2" charset="-79"/>
              </a:rPr>
              <a:t>than </a:t>
            </a:r>
            <a:r>
              <a:rPr lang="en-US" sz="1600" dirty="0">
                <a:solidFill>
                  <a:schemeClr val="tx1"/>
                </a:solidFill>
                <a:latin typeface="Aharoni" panose="02010803020104030203" pitchFamily="2" charset="-79"/>
                <a:cs typeface="Aharoni" panose="02010803020104030203" pitchFamily="2" charset="-79"/>
              </a:rPr>
              <a:t>concrete</a:t>
            </a:r>
            <a:r>
              <a:rPr lang="en-US" sz="1600" spc="235" dirty="0">
                <a:solidFill>
                  <a:schemeClr val="tx1"/>
                </a:solidFill>
                <a:latin typeface="Aharoni" panose="02010803020104030203" pitchFamily="2" charset="-79"/>
                <a:cs typeface="Aharoni" panose="02010803020104030203" pitchFamily="2" charset="-79"/>
              </a:rPr>
              <a:t> </a:t>
            </a:r>
            <a:r>
              <a:rPr lang="en-US" sz="1600" spc="-10" dirty="0">
                <a:solidFill>
                  <a:schemeClr val="tx1"/>
                </a:solidFill>
                <a:latin typeface="Aharoni" panose="02010803020104030203" pitchFamily="2" charset="-79"/>
                <a:cs typeface="Aharoni" panose="02010803020104030203" pitchFamily="2" charset="-79"/>
              </a:rPr>
              <a:t>blocks.</a:t>
            </a:r>
            <a:endParaRPr lang="en-US" sz="1600" dirty="0">
              <a:solidFill>
                <a:schemeClr val="tx1"/>
              </a:solidFill>
              <a:latin typeface="Aharoni" panose="02010803020104030203" pitchFamily="2" charset="-79"/>
              <a:cs typeface="Aharoni" panose="02010803020104030203" pitchFamily="2" charset="-79"/>
            </a:endParaRPr>
          </a:p>
          <a:p>
            <a:pPr>
              <a:lnSpc>
                <a:spcPct val="100000"/>
              </a:lnSpc>
              <a:spcBef>
                <a:spcPts val="15"/>
              </a:spcBef>
              <a:buClr>
                <a:srgbClr val="695C45"/>
              </a:buClr>
              <a:buFont typeface="Arial"/>
              <a:buChar char="●"/>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endParaRPr dirty="0"/>
          </a:p>
        </p:txBody>
      </p:sp>
      <p:pic>
        <p:nvPicPr>
          <p:cNvPr id="1026" name="Picture 2" descr="Everything You Need to Know About Basement Construction">
            <a:extLst>
              <a:ext uri="{FF2B5EF4-FFF2-40B4-BE49-F238E27FC236}">
                <a16:creationId xmlns:a16="http://schemas.microsoft.com/office/drawing/2014/main" id="{3B3AB765-4AB7-3928-D780-7DBD48AF0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0"/>
            <a:ext cx="4114800" cy="29073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truction of a basement - YouTube">
            <a:extLst>
              <a:ext uri="{FF2B5EF4-FFF2-40B4-BE49-F238E27FC236}">
                <a16:creationId xmlns:a16="http://schemas.microsoft.com/office/drawing/2014/main" id="{F0093848-E6F3-5EF4-72F3-81B415D93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032369"/>
            <a:ext cx="4114800" cy="2017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4EC7EE-0BEA-B434-7EE7-CE560015DD59}"/>
              </a:ext>
            </a:extLst>
          </p:cNvPr>
          <p:cNvPicPr>
            <a:picLocks noChangeAspect="1"/>
          </p:cNvPicPr>
          <p:nvPr/>
        </p:nvPicPr>
        <p:blipFill rotWithShape="1">
          <a:blip r:embed="rId2"/>
          <a:srcRect l="12399" t="14430" r="11981" b="19429"/>
          <a:stretch/>
        </p:blipFill>
        <p:spPr>
          <a:xfrm>
            <a:off x="0" y="3354900"/>
            <a:ext cx="1589733" cy="983739"/>
          </a:xfrm>
          <a:prstGeom prst="rect">
            <a:avLst/>
          </a:prstGeom>
        </p:spPr>
      </p:pic>
      <p:grpSp>
        <p:nvGrpSpPr>
          <p:cNvPr id="2" name="object 2"/>
          <p:cNvGrpSpPr/>
          <p:nvPr/>
        </p:nvGrpSpPr>
        <p:grpSpPr>
          <a:xfrm>
            <a:off x="1554625"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3"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2391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Pros and cons of temporary Vs permanent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6</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562100" y="1903615"/>
            <a:ext cx="5119948" cy="2260875"/>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Shorter Construction Time</a:t>
            </a:r>
          </a:p>
          <a:p>
            <a:pPr marL="6350" algn="just" defTabSz="457200">
              <a:spcBef>
                <a:spcPts val="50"/>
              </a:spcBef>
              <a:buClrTx/>
            </a:pPr>
            <a:r>
              <a:rPr lang="en-US" sz="1600" b="1" kern="1200" spc="38" dirty="0">
                <a:solidFill>
                  <a:srgbClr val="FA5300"/>
                </a:solidFill>
                <a:latin typeface="Trebuchet MS"/>
                <a:ea typeface="+mn-ea"/>
                <a:cs typeface="Trebuchet MS"/>
              </a:rPr>
              <a:t>On average, a temporary shed takes 30-40 days to build. Additionally, temporary sheds are generally much easier to assemble and disassemble than permanent sheds.</a:t>
            </a:r>
          </a:p>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Flexible</a:t>
            </a:r>
          </a:p>
          <a:p>
            <a:pPr marL="6350" algn="just" defTabSz="457200">
              <a:spcBef>
                <a:spcPts val="50"/>
              </a:spcBef>
              <a:buClrTx/>
            </a:pPr>
            <a:r>
              <a:rPr lang="en-US" sz="1600" b="1" kern="1200" spc="38" dirty="0">
                <a:solidFill>
                  <a:srgbClr val="FA5300"/>
                </a:solidFill>
                <a:latin typeface="Trebuchet MS"/>
                <a:ea typeface="+mn-ea"/>
                <a:cs typeface="Trebuchet MS"/>
              </a:rPr>
              <a:t>Temporary structures are typically made of lighter materials, such as plastic or fabric, and are easy to set up, take down, and move as needed.</a:t>
            </a:r>
          </a:p>
        </p:txBody>
      </p:sp>
      <p:sp>
        <p:nvSpPr>
          <p:cNvPr id="9" name="object 9"/>
          <p:cNvSpPr txBox="1"/>
          <p:nvPr/>
        </p:nvSpPr>
        <p:spPr>
          <a:xfrm>
            <a:off x="1828800" y="1135425"/>
            <a:ext cx="3276600"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TEMPORARY SHED PROS</a:t>
            </a:r>
          </a:p>
        </p:txBody>
      </p:sp>
      <p:pic>
        <p:nvPicPr>
          <p:cNvPr id="7" name="Picture 6" descr="A picture containing table, worktable&#10;&#10;Description automatically generated">
            <a:extLst>
              <a:ext uri="{FF2B5EF4-FFF2-40B4-BE49-F238E27FC236}">
                <a16:creationId xmlns:a16="http://schemas.microsoft.com/office/drawing/2014/main" id="{376DA108-CE7D-8A21-AF8A-F90A267EE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02" y="1390650"/>
            <a:ext cx="1420480" cy="1420480"/>
          </a:xfrm>
          <a:prstGeom prst="rect">
            <a:avLst/>
          </a:prstGeom>
        </p:spPr>
      </p:pic>
    </p:spTree>
    <p:extLst>
      <p:ext uri="{BB962C8B-B14F-4D97-AF65-F5344CB8AC3E}">
        <p14:creationId xmlns:p14="http://schemas.microsoft.com/office/powerpoint/2010/main" val="594718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white house&#10;&#10;Description automatically generated with medium confidence">
            <a:extLst>
              <a:ext uri="{FF2B5EF4-FFF2-40B4-BE49-F238E27FC236}">
                <a16:creationId xmlns:a16="http://schemas.microsoft.com/office/drawing/2014/main" id="{4976BFFA-731D-C38C-9006-D8B7A52F3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 y="3171779"/>
            <a:ext cx="1638300" cy="1638300"/>
          </a:xfrm>
          <a:prstGeom prst="rect">
            <a:avLst/>
          </a:prstGeom>
        </p:spPr>
      </p:pic>
      <p:pic>
        <p:nvPicPr>
          <p:cNvPr id="8" name="Picture 7" descr="A small wooden house&#10;&#10;Description automatically generated with low confidence">
            <a:extLst>
              <a:ext uri="{FF2B5EF4-FFF2-40B4-BE49-F238E27FC236}">
                <a16:creationId xmlns:a16="http://schemas.microsoft.com/office/drawing/2014/main" id="{418A65C0-D534-3F2A-426B-0A6C784CC75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87" y="1528784"/>
            <a:ext cx="1567789" cy="1567789"/>
          </a:xfrm>
          <a:prstGeom prst="rect">
            <a:avLst/>
          </a:prstGeom>
        </p:spPr>
      </p:pic>
      <p:grpSp>
        <p:nvGrpSpPr>
          <p:cNvPr id="2" name="object 2"/>
          <p:cNvGrpSpPr/>
          <p:nvPr/>
        </p:nvGrpSpPr>
        <p:grpSpPr>
          <a:xfrm>
            <a:off x="1580198"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5"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2391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Pros and cons of temporary Vs permanent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7</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638300" y="2016661"/>
            <a:ext cx="5119948" cy="2414764"/>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b="1" i="1" u="sng" kern="1200" spc="38" dirty="0">
                <a:solidFill>
                  <a:srgbClr val="FA5300"/>
                </a:solidFill>
                <a:latin typeface="Trebuchet MS"/>
                <a:ea typeface="+mn-ea"/>
                <a:cs typeface="Trebuchet MS"/>
              </a:rPr>
              <a:t>Expensive</a:t>
            </a:r>
          </a:p>
          <a:p>
            <a:pPr marL="6350" algn="just" defTabSz="457200">
              <a:spcBef>
                <a:spcPts val="50"/>
              </a:spcBef>
              <a:buClrTx/>
            </a:pPr>
            <a:r>
              <a:rPr lang="en-US" b="1" kern="1200" spc="38" dirty="0">
                <a:solidFill>
                  <a:srgbClr val="FA5300"/>
                </a:solidFill>
                <a:latin typeface="Trebuchet MS"/>
                <a:ea typeface="+mn-ea"/>
                <a:cs typeface="Trebuchet MS"/>
              </a:rPr>
              <a:t>A major problem in having a shed with a permanent structure is that it is expensive. Because the makers have used durable materials in their construction, they cost more. Thus, the price of such sheds is higher. </a:t>
            </a:r>
          </a:p>
          <a:p>
            <a:pPr marL="234950" indent="-228600" algn="just" defTabSz="457200">
              <a:spcBef>
                <a:spcPts val="50"/>
              </a:spcBef>
              <a:buClrTx/>
              <a:buFont typeface="Wingdings" panose="05000000000000000000" pitchFamily="2" charset="2"/>
              <a:buChar char="v"/>
            </a:pPr>
            <a:r>
              <a:rPr lang="en-US" b="1" i="1" u="sng" kern="1200" spc="38" dirty="0">
                <a:solidFill>
                  <a:srgbClr val="FA5300"/>
                </a:solidFill>
                <a:latin typeface="Trebuchet MS"/>
                <a:ea typeface="+mn-ea"/>
                <a:cs typeface="Trebuchet MS"/>
              </a:rPr>
              <a:t>Takes Longer Construction Time</a:t>
            </a:r>
          </a:p>
          <a:p>
            <a:pPr marL="6350" algn="just" defTabSz="457200">
              <a:spcBef>
                <a:spcPts val="50"/>
              </a:spcBef>
              <a:buClrTx/>
            </a:pPr>
            <a:r>
              <a:rPr lang="en-US" b="1" kern="1200" spc="38" dirty="0">
                <a:solidFill>
                  <a:srgbClr val="FA5300"/>
                </a:solidFill>
                <a:latin typeface="Trebuchet MS"/>
                <a:ea typeface="+mn-ea"/>
                <a:cs typeface="Trebuchet MS"/>
              </a:rPr>
              <a:t>A permanent structure requires 2 to 6 months for construction. Such a duration is quite longer than that for temporary structures. However, the fact that they serve for a longer period, you may compromise on the construction time depending on your demand. </a:t>
            </a:r>
          </a:p>
        </p:txBody>
      </p:sp>
      <p:sp>
        <p:nvSpPr>
          <p:cNvPr id="9" name="object 9"/>
          <p:cNvSpPr txBox="1"/>
          <p:nvPr/>
        </p:nvSpPr>
        <p:spPr>
          <a:xfrm>
            <a:off x="1752600" y="1135425"/>
            <a:ext cx="3276600"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PERMANENT SHED CONS</a:t>
            </a:r>
          </a:p>
        </p:txBody>
      </p:sp>
    </p:spTree>
    <p:extLst>
      <p:ext uri="{BB962C8B-B14F-4D97-AF65-F5344CB8AC3E}">
        <p14:creationId xmlns:p14="http://schemas.microsoft.com/office/powerpoint/2010/main" val="39696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F5BDBC-D330-C718-590B-E8400FA3AEE0}"/>
              </a:ext>
            </a:extLst>
          </p:cNvPr>
          <p:cNvPicPr>
            <a:picLocks noChangeAspect="1"/>
          </p:cNvPicPr>
          <p:nvPr/>
        </p:nvPicPr>
        <p:blipFill rotWithShape="1">
          <a:blip r:embed="rId2"/>
          <a:srcRect l="12399" t="14430" r="11981" b="19429"/>
          <a:stretch/>
        </p:blipFill>
        <p:spPr>
          <a:xfrm>
            <a:off x="0" y="3354900"/>
            <a:ext cx="1589733" cy="983739"/>
          </a:xfrm>
          <a:prstGeom prst="rect">
            <a:avLst/>
          </a:prstGeom>
        </p:spPr>
      </p:pic>
      <p:pic>
        <p:nvPicPr>
          <p:cNvPr id="8" name="Picture 7" descr="A picture containing table, worktable&#10;&#10;Description automatically generated">
            <a:extLst>
              <a:ext uri="{FF2B5EF4-FFF2-40B4-BE49-F238E27FC236}">
                <a16:creationId xmlns:a16="http://schemas.microsoft.com/office/drawing/2014/main" id="{C3559AFA-BFBB-0281-6B84-D1BE596DF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2" y="1390650"/>
            <a:ext cx="1420480" cy="1420480"/>
          </a:xfrm>
          <a:prstGeom prst="rect">
            <a:avLst/>
          </a:prstGeom>
        </p:spPr>
      </p:pic>
      <p:grpSp>
        <p:nvGrpSpPr>
          <p:cNvPr id="2" name="object 2"/>
          <p:cNvGrpSpPr/>
          <p:nvPr/>
        </p:nvGrpSpPr>
        <p:grpSpPr>
          <a:xfrm>
            <a:off x="1493913"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4"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2391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Pros and cons of temporary Vs permanent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8</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623753" y="2202968"/>
            <a:ext cx="5119948" cy="198387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b="1" i="1" u="sng" kern="1200" spc="38" dirty="0">
                <a:solidFill>
                  <a:srgbClr val="FA5300"/>
                </a:solidFill>
                <a:latin typeface="Trebuchet MS"/>
                <a:ea typeface="+mn-ea"/>
                <a:cs typeface="Trebuchet MS"/>
              </a:rPr>
              <a:t>Not Constructed Using Strong Materials Like Steel</a:t>
            </a:r>
          </a:p>
          <a:p>
            <a:pPr marL="6350" algn="just" defTabSz="457200">
              <a:spcBef>
                <a:spcPts val="50"/>
              </a:spcBef>
              <a:buClrTx/>
            </a:pPr>
            <a:r>
              <a:rPr lang="en-US" b="1" kern="1200" spc="38" dirty="0">
                <a:solidFill>
                  <a:srgbClr val="FA5300"/>
                </a:solidFill>
                <a:latin typeface="Trebuchet MS"/>
                <a:ea typeface="+mn-ea"/>
                <a:cs typeface="Trebuchet MS"/>
              </a:rPr>
              <a:t>The major con of having a shed with a temporary structure is that it does not comprise stronger materials like concrete and steel. The reason for that is the makers must make it lightweight and mobile. </a:t>
            </a:r>
          </a:p>
          <a:p>
            <a:pPr marL="234950" indent="-228600" algn="just" defTabSz="457200">
              <a:spcBef>
                <a:spcPts val="50"/>
              </a:spcBef>
              <a:buClrTx/>
              <a:buFont typeface="Wingdings" panose="05000000000000000000" pitchFamily="2" charset="2"/>
              <a:buChar char="v"/>
            </a:pPr>
            <a:r>
              <a:rPr lang="en-US" b="1" i="1" u="sng" kern="1200" spc="38" dirty="0">
                <a:solidFill>
                  <a:srgbClr val="FA5300"/>
                </a:solidFill>
                <a:latin typeface="Trebuchet MS"/>
                <a:ea typeface="+mn-ea"/>
                <a:cs typeface="Trebuchet MS"/>
              </a:rPr>
              <a:t>Comparatively Less Durable</a:t>
            </a:r>
          </a:p>
          <a:p>
            <a:pPr marL="6350" algn="just" defTabSz="457200">
              <a:spcBef>
                <a:spcPts val="50"/>
              </a:spcBef>
              <a:buClrTx/>
            </a:pPr>
            <a:r>
              <a:rPr lang="en-US" b="1" kern="1200" spc="38" dirty="0">
                <a:solidFill>
                  <a:srgbClr val="FA5300"/>
                </a:solidFill>
                <a:latin typeface="Trebuchet MS"/>
                <a:ea typeface="+mn-ea"/>
                <a:cs typeface="Trebuchet MS"/>
              </a:rPr>
              <a:t>Since temporary structures comprise stronger materials, they are less durable. However, they do last for many years if you keep a check on their maintenance. </a:t>
            </a:r>
          </a:p>
        </p:txBody>
      </p:sp>
      <p:sp>
        <p:nvSpPr>
          <p:cNvPr id="9" name="object 9"/>
          <p:cNvSpPr txBox="1"/>
          <p:nvPr/>
        </p:nvSpPr>
        <p:spPr>
          <a:xfrm>
            <a:off x="1714500" y="1135425"/>
            <a:ext cx="3276600"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TEMPORARY SHED CONS</a:t>
            </a:r>
          </a:p>
        </p:txBody>
      </p:sp>
    </p:spTree>
    <p:extLst>
      <p:ext uri="{BB962C8B-B14F-4D97-AF65-F5344CB8AC3E}">
        <p14:creationId xmlns:p14="http://schemas.microsoft.com/office/powerpoint/2010/main" val="404098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42586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TEMPORARY BUILDING CONSTRUCTION Vs PERMANENT BUILDING CONSTRUCTION</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sz="1800" kern="1200" spc="60" baseline="2314" dirty="0">
                <a:solidFill>
                  <a:srgbClr val="3C2920"/>
                </a:solidFill>
                <a:latin typeface="Trebuchet MS"/>
                <a:ea typeface="+mn-ea"/>
                <a:cs typeface="Trebuchet MS"/>
              </a:rPr>
              <a:t>0</a:t>
            </a:r>
            <a:r>
              <a:rPr lang="en-IN" sz="1800" kern="1200" spc="-109" baseline="2314" dirty="0">
                <a:solidFill>
                  <a:srgbClr val="3C2920"/>
                </a:solidFill>
                <a:latin typeface="Trebuchet MS"/>
                <a:ea typeface="+mn-ea"/>
                <a:cs typeface="Trebuchet MS"/>
              </a:rPr>
              <a:t>9</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9" name="object 9"/>
          <p:cNvSpPr txBox="1"/>
          <p:nvPr/>
        </p:nvSpPr>
        <p:spPr>
          <a:xfrm>
            <a:off x="1295400" y="1135425"/>
            <a:ext cx="2556009"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Types of shed</a:t>
            </a:r>
          </a:p>
        </p:txBody>
      </p:sp>
      <p:pic>
        <p:nvPicPr>
          <p:cNvPr id="7" name="Picture 6">
            <a:extLst>
              <a:ext uri="{FF2B5EF4-FFF2-40B4-BE49-F238E27FC236}">
                <a16:creationId xmlns:a16="http://schemas.microsoft.com/office/drawing/2014/main" id="{DE1886A6-0E94-4649-3726-5AEA4E4CE436}"/>
              </a:ext>
            </a:extLst>
          </p:cNvPr>
          <p:cNvPicPr>
            <a:picLocks noChangeAspect="1"/>
          </p:cNvPicPr>
          <p:nvPr/>
        </p:nvPicPr>
        <p:blipFill>
          <a:blip r:embed="rId2"/>
          <a:stretch>
            <a:fillRect/>
          </a:stretch>
        </p:blipFill>
        <p:spPr>
          <a:xfrm>
            <a:off x="6674908" y="1135425"/>
            <a:ext cx="2347385" cy="3493903"/>
          </a:xfrm>
          <a:prstGeom prst="rect">
            <a:avLst/>
          </a:prstGeom>
        </p:spPr>
      </p:pic>
      <p:graphicFrame>
        <p:nvGraphicFramePr>
          <p:cNvPr id="12" name="Table 12">
            <a:extLst>
              <a:ext uri="{FF2B5EF4-FFF2-40B4-BE49-F238E27FC236}">
                <a16:creationId xmlns:a16="http://schemas.microsoft.com/office/drawing/2014/main" id="{8976FD5E-5059-14D9-C51D-EBD6DEEAF17A}"/>
              </a:ext>
            </a:extLst>
          </p:cNvPr>
          <p:cNvGraphicFramePr>
            <a:graphicFrameLocks noGrp="1"/>
          </p:cNvGraphicFramePr>
          <p:nvPr/>
        </p:nvGraphicFramePr>
        <p:xfrm>
          <a:off x="578908" y="1123950"/>
          <a:ext cx="6096000" cy="647700"/>
        </p:xfrm>
        <a:graphic>
          <a:graphicData uri="http://schemas.openxmlformats.org/drawingml/2006/table">
            <a:tbl>
              <a:tblPr firstRow="1" bandRow="1">
                <a:tableStyleId>{5C22544A-7EE6-4342-B048-85BDC9FD1C3A}</a:tableStyleId>
              </a:tblPr>
              <a:tblGrid>
                <a:gridCol w="3002493">
                  <a:extLst>
                    <a:ext uri="{9D8B030D-6E8A-4147-A177-3AD203B41FA5}">
                      <a16:colId xmlns:a16="http://schemas.microsoft.com/office/drawing/2014/main" val="420533191"/>
                    </a:ext>
                  </a:extLst>
                </a:gridCol>
                <a:gridCol w="116840">
                  <a:extLst>
                    <a:ext uri="{9D8B030D-6E8A-4147-A177-3AD203B41FA5}">
                      <a16:colId xmlns:a16="http://schemas.microsoft.com/office/drawing/2014/main" val="1000416339"/>
                    </a:ext>
                  </a:extLst>
                </a:gridCol>
                <a:gridCol w="2979208">
                  <a:extLst>
                    <a:ext uri="{9D8B030D-6E8A-4147-A177-3AD203B41FA5}">
                      <a16:colId xmlns:a16="http://schemas.microsoft.com/office/drawing/2014/main" val="1426478401"/>
                    </a:ext>
                  </a:extLst>
                </a:gridCol>
              </a:tblGrid>
              <a:tr h="647700">
                <a:tc>
                  <a:txBody>
                    <a:bodyPr/>
                    <a:lstStyle/>
                    <a:p>
                      <a:r>
                        <a:rPr lang="en-IN" sz="1800" dirty="0">
                          <a:latin typeface="Trebuchet MS" panose="020B0603020202020204" pitchFamily="34" charset="0"/>
                        </a:rPr>
                        <a:t>TEMPORARY BUILDING CONSTRUCTION </a:t>
                      </a:r>
                    </a:p>
                  </a:txBody>
                  <a:tcPr marL="45720" marR="45720" marT="22860" marB="22860">
                    <a:solidFill>
                      <a:srgbClr val="FA5300"/>
                    </a:solidFill>
                  </a:tcPr>
                </a:tc>
                <a:tc>
                  <a:txBody>
                    <a:bodyPr/>
                    <a:lstStyle/>
                    <a:p>
                      <a:endParaRPr lang="en-IN" sz="1800" dirty="0">
                        <a:latin typeface="Trebuchet MS" panose="020B0603020202020204" pitchFamily="34" charset="0"/>
                      </a:endParaRPr>
                    </a:p>
                  </a:txBody>
                  <a:tcPr marL="45720" marR="45720" marT="22860" marB="22860">
                    <a:solidFill>
                      <a:schemeClr val="bg1"/>
                    </a:solidFill>
                  </a:tcPr>
                </a:tc>
                <a:tc>
                  <a:txBody>
                    <a:bodyPr/>
                    <a:lstStyle/>
                    <a:p>
                      <a:r>
                        <a:rPr lang="en-IN" sz="1800" dirty="0">
                          <a:latin typeface="Trebuchet MS" panose="020B0603020202020204" pitchFamily="34" charset="0"/>
                        </a:rPr>
                        <a:t>PERMANENT BUILDING CONSTRUCTION</a:t>
                      </a:r>
                    </a:p>
                  </a:txBody>
                  <a:tcPr marL="45720" marR="45720" marT="22860" marB="22860">
                    <a:solidFill>
                      <a:srgbClr val="FA5300"/>
                    </a:solidFill>
                  </a:tcPr>
                </a:tc>
                <a:extLst>
                  <a:ext uri="{0D108BD9-81ED-4DB2-BD59-A6C34878D82A}">
                    <a16:rowId xmlns:a16="http://schemas.microsoft.com/office/drawing/2014/main" val="2816628530"/>
                  </a:ext>
                </a:extLst>
              </a:tr>
            </a:tbl>
          </a:graphicData>
        </a:graphic>
      </p:graphicFrame>
      <p:graphicFrame>
        <p:nvGraphicFramePr>
          <p:cNvPr id="13" name="Table 13">
            <a:extLst>
              <a:ext uri="{FF2B5EF4-FFF2-40B4-BE49-F238E27FC236}">
                <a16:creationId xmlns:a16="http://schemas.microsoft.com/office/drawing/2014/main" id="{9CEC9DF5-326C-154A-717E-4FA50DB37EAC}"/>
              </a:ext>
            </a:extLst>
          </p:cNvPr>
          <p:cNvGraphicFramePr>
            <a:graphicFrameLocks noGrp="1"/>
          </p:cNvGraphicFramePr>
          <p:nvPr/>
        </p:nvGraphicFramePr>
        <p:xfrm>
          <a:off x="578908" y="1771650"/>
          <a:ext cx="6096000" cy="2727960"/>
        </p:xfrm>
        <a:graphic>
          <a:graphicData uri="http://schemas.openxmlformats.org/drawingml/2006/table">
            <a:tbl>
              <a:tblPr firstRow="1" bandRow="1">
                <a:tableStyleId>{5C22544A-7EE6-4342-B048-85BDC9FD1C3A}</a:tableStyleId>
              </a:tblPr>
              <a:tblGrid>
                <a:gridCol w="3002493">
                  <a:extLst>
                    <a:ext uri="{9D8B030D-6E8A-4147-A177-3AD203B41FA5}">
                      <a16:colId xmlns:a16="http://schemas.microsoft.com/office/drawing/2014/main" val="3862471642"/>
                    </a:ext>
                  </a:extLst>
                </a:gridCol>
                <a:gridCol w="116840">
                  <a:extLst>
                    <a:ext uri="{9D8B030D-6E8A-4147-A177-3AD203B41FA5}">
                      <a16:colId xmlns:a16="http://schemas.microsoft.com/office/drawing/2014/main" val="3825393974"/>
                    </a:ext>
                  </a:extLst>
                </a:gridCol>
                <a:gridCol w="2979208">
                  <a:extLst>
                    <a:ext uri="{9D8B030D-6E8A-4147-A177-3AD203B41FA5}">
                      <a16:colId xmlns:a16="http://schemas.microsoft.com/office/drawing/2014/main" val="1890256227"/>
                    </a:ext>
                  </a:extLst>
                </a:gridCol>
              </a:tblGrid>
              <a:tr h="2727960">
                <a:tc>
                  <a:txBody>
                    <a:bodyPr/>
                    <a:lstStyle/>
                    <a:p>
                      <a:pPr algn="just"/>
                      <a:r>
                        <a:rPr lang="en-US" sz="1600" dirty="0">
                          <a:solidFill>
                            <a:srgbClr val="FA5300"/>
                          </a:solidFill>
                          <a:latin typeface="Trebuchet MS" panose="020B0603020202020204" pitchFamily="34" charset="0"/>
                        </a:rPr>
                        <a:t>Temporary building systems are resilient, built strong enough to be torn down and reinstalled or relocated. Their tough exteriors and cleverly engineered components make them an enormously versatile asset for any business that needs this feature. </a:t>
                      </a:r>
                    </a:p>
                  </a:txBody>
                  <a:tcPr marL="45720" marR="45720" marT="22860" marB="22860">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just"/>
                      <a:endParaRPr lang="en-US" sz="1600" dirty="0">
                        <a:solidFill>
                          <a:srgbClr val="FA5300"/>
                        </a:solidFill>
                        <a:latin typeface="Trebuchet MS" panose="020B0603020202020204" pitchFamily="34" charset="0"/>
                      </a:endParaRPr>
                    </a:p>
                  </a:txBody>
                  <a:tcPr marL="45720" marR="45720" marT="22860" marB="22860">
                    <a:lnL w="12700" cap="flat" cmpd="sng" algn="ctr">
                      <a:noFill/>
                      <a:prstDash val="solid"/>
                      <a:round/>
                      <a:headEnd type="none" w="med" len="med"/>
                      <a:tailEnd type="none" w="med" len="med"/>
                    </a:lnL>
                    <a:lnR w="12700" cmpd="sng">
                      <a:noFill/>
                    </a:lnR>
                    <a:solidFill>
                      <a:schemeClr val="bg1"/>
                    </a:solidFill>
                  </a:tcPr>
                </a:tc>
                <a:tc>
                  <a:txBody>
                    <a:bodyPr/>
                    <a:lstStyle/>
                    <a:p>
                      <a:pPr algn="just"/>
                      <a:r>
                        <a:rPr lang="en-US" sz="1600" dirty="0">
                          <a:solidFill>
                            <a:srgbClr val="FA5300"/>
                          </a:solidFill>
                          <a:latin typeface="Trebuchet MS" panose="020B0603020202020204" pitchFamily="34" charset="0"/>
                        </a:rPr>
                        <a:t>While permanent construction has similar design elements, buildings like these are usually constructed on a foundation, making them immovable. Of course, being immovable also means they are eligible for advanced customization and may be preferable for long time settlement.</a:t>
                      </a:r>
                    </a:p>
                  </a:txBody>
                  <a:tcPr marL="45720" marR="45720" marT="22860" marB="22860">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3581055656"/>
                  </a:ext>
                </a:extLst>
              </a:tr>
            </a:tbl>
          </a:graphicData>
        </a:graphic>
      </p:graphicFrame>
      <p:sp>
        <p:nvSpPr>
          <p:cNvPr id="14" name="object 9">
            <a:extLst>
              <a:ext uri="{FF2B5EF4-FFF2-40B4-BE49-F238E27FC236}">
                <a16:creationId xmlns:a16="http://schemas.microsoft.com/office/drawing/2014/main" id="{12AB9070-498E-6A4D-4070-AC85C56CA8D5}"/>
              </a:ext>
            </a:extLst>
          </p:cNvPr>
          <p:cNvSpPr txBox="1"/>
          <p:nvPr/>
        </p:nvSpPr>
        <p:spPr>
          <a:xfrm>
            <a:off x="578908" y="365939"/>
            <a:ext cx="6096000" cy="683520"/>
          </a:xfrm>
          <a:prstGeom prst="rect">
            <a:avLst/>
          </a:prstGeom>
        </p:spPr>
        <p:txBody>
          <a:bodyPr vert="horz" wrap="square" lIns="0" tIns="6350" rIns="0" bIns="0" rtlCol="0">
            <a:spAutoFit/>
          </a:bodyPr>
          <a:lstStyle/>
          <a:p>
            <a:pPr algn="ctr" defTabSz="457200">
              <a:spcBef>
                <a:spcPts val="50"/>
              </a:spcBef>
              <a:buClrTx/>
            </a:pPr>
            <a:r>
              <a:rPr lang="en-US" sz="2200" b="1" kern="1200" spc="60" dirty="0">
                <a:solidFill>
                  <a:srgbClr val="FA5300"/>
                </a:solidFill>
                <a:latin typeface="Trebuchet MS"/>
                <a:ea typeface="+mn-ea"/>
                <a:cs typeface="Trebuchet MS"/>
              </a:rPr>
              <a:t>TEMPORARY BUILDING CONSTRUCTION Vs PERMANENT BUILDING CONSTRUCTION</a:t>
            </a:r>
            <a:endParaRPr lang="en-IN" sz="2200" b="1" kern="1200" spc="60" dirty="0">
              <a:solidFill>
                <a:srgbClr val="FA5300"/>
              </a:solidFill>
              <a:latin typeface="Trebuchet MS"/>
              <a:ea typeface="+mn-ea"/>
              <a:cs typeface="Trebuchet MS"/>
            </a:endParaRPr>
          </a:p>
        </p:txBody>
      </p:sp>
    </p:spTree>
    <p:extLst>
      <p:ext uri="{BB962C8B-B14F-4D97-AF65-F5344CB8AC3E}">
        <p14:creationId xmlns:p14="http://schemas.microsoft.com/office/powerpoint/2010/main" val="3087278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C27B22-7F6F-48B7-8381-BDEFFDF33C7B}"/>
              </a:ext>
            </a:extLst>
          </p:cNvPr>
          <p:cNvPicPr>
            <a:picLocks noChangeAspect="1"/>
          </p:cNvPicPr>
          <p:nvPr/>
        </p:nvPicPr>
        <p:blipFill>
          <a:blip r:embed="rId2"/>
          <a:stretch>
            <a:fillRect/>
          </a:stretch>
        </p:blipFill>
        <p:spPr>
          <a:xfrm>
            <a:off x="3687" y="3663306"/>
            <a:ext cx="1239218" cy="776693"/>
          </a:xfrm>
          <a:prstGeom prst="rect">
            <a:avLst/>
          </a:prstGeom>
        </p:spPr>
      </p:pic>
      <p:grpSp>
        <p:nvGrpSpPr>
          <p:cNvPr id="2" name="object 2"/>
          <p:cNvGrpSpPr/>
          <p:nvPr/>
        </p:nvGrpSpPr>
        <p:grpSpPr>
          <a:xfrm>
            <a:off x="1054884" y="171450"/>
            <a:ext cx="7936717" cy="44577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3"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1439201"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USES OF TEMPORARY SHED</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a:t>
            </a:r>
            <a:r>
              <a:rPr sz="1800" kern="1200" spc="60" baseline="2314" dirty="0">
                <a:solidFill>
                  <a:srgbClr val="3C2920"/>
                </a:solidFill>
                <a:latin typeface="Trebuchet MS"/>
                <a:ea typeface="+mn-ea"/>
                <a:cs typeface="Trebuchet MS"/>
              </a:rPr>
              <a:t>0</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64962"/>
            <a:ext cx="5345917" cy="2481449"/>
          </a:xfrm>
          <a:prstGeom prst="rect">
            <a:avLst/>
          </a:prstGeom>
        </p:spPr>
        <p:txBody>
          <a:bodyPr vert="horz" wrap="square" lIns="0" tIns="6350" rIns="0" bIns="0" rtlCol="0">
            <a:spAutoFit/>
          </a:bodyPr>
          <a:lstStyle/>
          <a:p>
            <a:pPr marL="177800" indent="-171450" algn="just" defTabSz="457200">
              <a:spcBef>
                <a:spcPts val="50"/>
              </a:spcBef>
              <a:buClrTx/>
              <a:buFont typeface="Wingdings" panose="05000000000000000000" pitchFamily="2" charset="2"/>
              <a:buChar char="v"/>
            </a:pPr>
            <a:r>
              <a:rPr lang="en-US" sz="1600" b="1" kern="1200" spc="38" dirty="0">
                <a:solidFill>
                  <a:srgbClr val="FA5300"/>
                </a:solidFill>
                <a:latin typeface="Trebuchet MS"/>
                <a:ea typeface="+mn-ea"/>
                <a:cs typeface="Trebuchet MS"/>
              </a:rPr>
              <a:t>As temporary shed are easy to move therefor it is often used to set up surgical/medical camps or refugee camps in case of emergencies.</a:t>
            </a:r>
          </a:p>
          <a:p>
            <a:pPr marL="177800" indent="-171450" algn="just" defTabSz="457200">
              <a:spcBef>
                <a:spcPts val="50"/>
              </a:spcBef>
              <a:buClrTx/>
              <a:buFont typeface="Wingdings" panose="05000000000000000000" pitchFamily="2" charset="2"/>
              <a:buChar char="v"/>
            </a:pPr>
            <a:r>
              <a:rPr lang="en-US" sz="1600" b="1" kern="1200" spc="38" dirty="0">
                <a:solidFill>
                  <a:srgbClr val="FA5300"/>
                </a:solidFill>
                <a:latin typeface="Trebuchet MS"/>
                <a:ea typeface="+mn-ea"/>
                <a:cs typeface="Trebuchet MS"/>
              </a:rPr>
              <a:t>During construction, if you have expensive tools or other items that could be damaged by exposure to extreme weather conditions over time. a temporary storage shed can be used to safeguard construction materials and valuable machinery from damage caused by moisture, dust, rain, snow, and other ecological factors.</a:t>
            </a:r>
          </a:p>
        </p:txBody>
      </p:sp>
      <p:sp>
        <p:nvSpPr>
          <p:cNvPr id="9" name="object 9"/>
          <p:cNvSpPr txBox="1"/>
          <p:nvPr/>
        </p:nvSpPr>
        <p:spPr>
          <a:xfrm>
            <a:off x="1242905" y="858655"/>
            <a:ext cx="4114800" cy="344966"/>
          </a:xfrm>
          <a:prstGeom prst="rect">
            <a:avLst/>
          </a:prstGeom>
        </p:spPr>
        <p:txBody>
          <a:bodyPr vert="horz" wrap="square" lIns="0" tIns="6350" rIns="0" bIns="0" rtlCol="0">
            <a:spAutoFit/>
          </a:bodyPr>
          <a:lstStyle/>
          <a:p>
            <a:pPr defTabSz="457200">
              <a:spcBef>
                <a:spcPts val="50"/>
              </a:spcBef>
              <a:buClrTx/>
            </a:pPr>
            <a:r>
              <a:rPr lang="en-IN" sz="2200" b="1" kern="1200" spc="60" dirty="0">
                <a:solidFill>
                  <a:srgbClr val="FFFFFF"/>
                </a:solidFill>
                <a:latin typeface="Trebuchet MS"/>
                <a:ea typeface="+mn-ea"/>
                <a:cs typeface="Trebuchet MS"/>
              </a:rPr>
              <a:t>USES OF TEMPORARY SHED</a:t>
            </a:r>
          </a:p>
        </p:txBody>
      </p:sp>
    </p:spTree>
    <p:extLst>
      <p:ext uri="{BB962C8B-B14F-4D97-AF65-F5344CB8AC3E}">
        <p14:creationId xmlns:p14="http://schemas.microsoft.com/office/powerpoint/2010/main" val="4029544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5681393"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Some guidelines for temporary shed are as follow: (as per code:- IS8758:2013)</a:t>
            </a:r>
            <a:endParaRPr lang="en-IN" kern="1200" spc="-35" dirty="0">
              <a:ea typeface="+mn-ea"/>
            </a:endParaRPr>
          </a:p>
        </p:txBody>
      </p:sp>
      <p:sp>
        <p:nvSpPr>
          <p:cNvPr id="11" name="object 11"/>
          <p:cNvSpPr txBox="1"/>
          <p:nvPr/>
        </p:nvSpPr>
        <p:spPr>
          <a:xfrm>
            <a:off x="8167836" y="4763040"/>
            <a:ext cx="518964"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11</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2221286"/>
            <a:ext cx="5079217" cy="238911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b="1" kern="1200" spc="38" dirty="0">
                <a:solidFill>
                  <a:srgbClr val="FA5300"/>
                </a:solidFill>
                <a:latin typeface="Trebuchet MS"/>
                <a:ea typeface="+mn-ea"/>
                <a:cs typeface="Trebuchet MS"/>
              </a:rPr>
              <a:t>The materials, design, construction, fabrication of structures or devices within the scope of this standard shall meet the requirements for resistance to fire of a minimum of 10 minutes or total evacuation time whichever is more.</a:t>
            </a:r>
          </a:p>
          <a:p>
            <a:pPr marL="234950" indent="-228600" algn="just" defTabSz="457200">
              <a:spcBef>
                <a:spcPts val="50"/>
              </a:spcBef>
              <a:buClrTx/>
              <a:buFont typeface="Wingdings" panose="05000000000000000000" pitchFamily="2" charset="2"/>
              <a:buChar char="v"/>
            </a:pPr>
            <a:r>
              <a:rPr lang="en-US" b="1" kern="1200" spc="38" dirty="0">
                <a:solidFill>
                  <a:srgbClr val="FA5300"/>
                </a:solidFill>
                <a:latin typeface="Trebuchet MS"/>
                <a:ea typeface="+mn-ea"/>
                <a:cs typeface="Trebuchet MS"/>
              </a:rPr>
              <a:t>The choice of materials for such constructions shall preferably be of non-combustible or fire resistance type. The materials used for the decor shall be such that it shall not generate toxic smoke/fumes. Wherever materials of combustible nature are used these shall be treated with a fire-retardant material.</a:t>
            </a:r>
          </a:p>
        </p:txBody>
      </p:sp>
      <p:sp>
        <p:nvSpPr>
          <p:cNvPr id="9" name="object 9"/>
          <p:cNvSpPr txBox="1"/>
          <p:nvPr/>
        </p:nvSpPr>
        <p:spPr>
          <a:xfrm>
            <a:off x="1270392" y="1027703"/>
            <a:ext cx="4648200" cy="560410"/>
          </a:xfrm>
          <a:prstGeom prst="rect">
            <a:avLst/>
          </a:prstGeom>
        </p:spPr>
        <p:txBody>
          <a:bodyPr vert="horz" wrap="square" lIns="0" tIns="6350" rIns="0" bIns="0" rtlCol="0">
            <a:spAutoFit/>
          </a:bodyPr>
          <a:lstStyle/>
          <a:p>
            <a:pPr defTabSz="457200">
              <a:spcBef>
                <a:spcPts val="50"/>
              </a:spcBef>
              <a:buClrTx/>
            </a:pPr>
            <a:r>
              <a:rPr lang="en-US" sz="1800" b="1" kern="1200" spc="60" dirty="0">
                <a:solidFill>
                  <a:srgbClr val="FFFFFF"/>
                </a:solidFill>
                <a:latin typeface="Trebuchet MS"/>
                <a:ea typeface="+mn-ea"/>
                <a:cs typeface="Trebuchet MS"/>
              </a:rPr>
              <a:t>Some guidelines for temporary shed are as follow: (as per code:- IS8758:2013)</a:t>
            </a:r>
            <a:endParaRPr lang="en-IN" sz="1800" b="1" kern="1200" spc="60" dirty="0">
              <a:solidFill>
                <a:srgbClr val="FFFFFF"/>
              </a:solidFill>
              <a:latin typeface="Trebuchet MS"/>
              <a:ea typeface="+mn-ea"/>
              <a:cs typeface="Trebuchet MS"/>
            </a:endParaRPr>
          </a:p>
        </p:txBody>
      </p:sp>
    </p:spTree>
    <p:extLst>
      <p:ext uri="{BB962C8B-B14F-4D97-AF65-F5344CB8AC3E}">
        <p14:creationId xmlns:p14="http://schemas.microsoft.com/office/powerpoint/2010/main" val="400064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5681393"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Some guidelines for temporary shed are as follow: (as per code:- IS8758:2013)</a:t>
            </a:r>
            <a:endParaRPr lang="en-IN" kern="1200" spc="-35" dirty="0">
              <a:ea typeface="+mn-ea"/>
            </a:endParaRP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12</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2221286"/>
            <a:ext cx="5079217" cy="2445541"/>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300" b="1" kern="1200" spc="38" dirty="0">
                <a:solidFill>
                  <a:srgbClr val="FA5300"/>
                </a:solidFill>
                <a:latin typeface="Trebuchet MS"/>
                <a:ea typeface="+mn-ea"/>
                <a:cs typeface="Trebuchet MS"/>
              </a:rPr>
              <a:t>The height of the ceiling of the structure or pandal from the ground shall not, in any case, be less than 3m.</a:t>
            </a:r>
          </a:p>
          <a:p>
            <a:pPr marL="234950" indent="-228600" algn="just" defTabSz="457200">
              <a:spcBef>
                <a:spcPts val="50"/>
              </a:spcBef>
              <a:buClrTx/>
              <a:buFont typeface="Wingdings" panose="05000000000000000000" pitchFamily="2" charset="2"/>
              <a:buChar char="v"/>
            </a:pPr>
            <a:r>
              <a:rPr lang="en-US" sz="1300" b="1" kern="1200" spc="38" dirty="0">
                <a:solidFill>
                  <a:srgbClr val="FA5300"/>
                </a:solidFill>
                <a:latin typeface="Trebuchet MS"/>
                <a:ea typeface="+mn-ea"/>
                <a:cs typeface="Trebuchet MS"/>
              </a:rPr>
              <a:t>In no case, the height of corridor/passageway shall be less than 3 m.</a:t>
            </a:r>
          </a:p>
          <a:p>
            <a:pPr marL="234950" indent="-228600" algn="just" defTabSz="457200">
              <a:spcBef>
                <a:spcPts val="50"/>
              </a:spcBef>
              <a:buClrTx/>
              <a:buFont typeface="Wingdings" panose="05000000000000000000" pitchFamily="2" charset="2"/>
              <a:buChar char="v"/>
            </a:pPr>
            <a:r>
              <a:rPr lang="en-US" sz="1300" b="1" kern="1200" spc="38" dirty="0">
                <a:solidFill>
                  <a:srgbClr val="FA5300"/>
                </a:solidFill>
                <a:latin typeface="Trebuchet MS"/>
                <a:ea typeface="+mn-ea"/>
                <a:cs typeface="Trebuchet MS"/>
              </a:rPr>
              <a:t>Temporary structures shall be adequately guyed/ braced and made secure to withstand a wind pressure of 0.98 </a:t>
            </a:r>
            <a:r>
              <a:rPr lang="en-US" sz="1300" b="1" kern="1200" spc="38" dirty="0" err="1">
                <a:solidFill>
                  <a:srgbClr val="FA5300"/>
                </a:solidFill>
                <a:latin typeface="Trebuchet MS"/>
                <a:ea typeface="+mn-ea"/>
                <a:cs typeface="Trebuchet MS"/>
              </a:rPr>
              <a:t>kN</a:t>
            </a:r>
            <a:r>
              <a:rPr lang="en-US" sz="1300" b="1" kern="1200" spc="38" dirty="0">
                <a:solidFill>
                  <a:srgbClr val="FA5300"/>
                </a:solidFill>
                <a:latin typeface="Trebuchet MS"/>
                <a:ea typeface="+mn-ea"/>
                <a:cs typeface="Trebuchet MS"/>
              </a:rPr>
              <a:t>/m.</a:t>
            </a:r>
          </a:p>
          <a:p>
            <a:pPr marL="234950" indent="-228600" algn="just" defTabSz="457200">
              <a:spcBef>
                <a:spcPts val="50"/>
              </a:spcBef>
              <a:buClrTx/>
              <a:buFont typeface="Wingdings" panose="05000000000000000000" pitchFamily="2" charset="2"/>
              <a:buChar char="v"/>
            </a:pPr>
            <a:r>
              <a:rPr lang="en-US" sz="1300" b="1" kern="1200" spc="38" dirty="0">
                <a:solidFill>
                  <a:srgbClr val="FA5300"/>
                </a:solidFill>
                <a:latin typeface="Trebuchet MS"/>
                <a:ea typeface="+mn-ea"/>
                <a:cs typeface="Trebuchet MS"/>
              </a:rPr>
              <a:t>All electrical wirings in the structure or pandal shall be in PVC sheathed conductors or vulcanized rubber cables of tough rubber and all joints shall be made with porcelain insulated connectors. Twisted and tapped joints shall not be permitted.</a:t>
            </a:r>
          </a:p>
        </p:txBody>
      </p:sp>
      <p:sp>
        <p:nvSpPr>
          <p:cNvPr id="9" name="object 9"/>
          <p:cNvSpPr txBox="1"/>
          <p:nvPr/>
        </p:nvSpPr>
        <p:spPr>
          <a:xfrm>
            <a:off x="1270392" y="1027703"/>
            <a:ext cx="4648200" cy="560410"/>
          </a:xfrm>
          <a:prstGeom prst="rect">
            <a:avLst/>
          </a:prstGeom>
        </p:spPr>
        <p:txBody>
          <a:bodyPr vert="horz" wrap="square" lIns="0" tIns="6350" rIns="0" bIns="0" rtlCol="0">
            <a:spAutoFit/>
          </a:bodyPr>
          <a:lstStyle/>
          <a:p>
            <a:pPr defTabSz="457200">
              <a:spcBef>
                <a:spcPts val="50"/>
              </a:spcBef>
              <a:buClrTx/>
            </a:pPr>
            <a:r>
              <a:rPr lang="en-US" sz="1800" b="1" kern="1200" spc="60" dirty="0">
                <a:solidFill>
                  <a:srgbClr val="FFFFFF"/>
                </a:solidFill>
                <a:latin typeface="Trebuchet MS"/>
                <a:ea typeface="+mn-ea"/>
                <a:cs typeface="Trebuchet MS"/>
              </a:rPr>
              <a:t>Some guidelines for temporary shed are as follow: (as per code:- IS8758:2013)</a:t>
            </a:r>
            <a:endParaRPr lang="en-IN" sz="1800" b="1" kern="1200" spc="60" dirty="0">
              <a:solidFill>
                <a:srgbClr val="FFFFFF"/>
              </a:solidFill>
              <a:latin typeface="Trebuchet MS"/>
              <a:ea typeface="+mn-ea"/>
              <a:cs typeface="Trebuchet MS"/>
            </a:endParaRPr>
          </a:p>
        </p:txBody>
      </p:sp>
    </p:spTree>
    <p:extLst>
      <p:ext uri="{BB962C8B-B14F-4D97-AF65-F5344CB8AC3E}">
        <p14:creationId xmlns:p14="http://schemas.microsoft.com/office/powerpoint/2010/main" val="219412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5681393"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Some guidelines for temporary shed are as follow: (as per code:- IS8758:2013)</a:t>
            </a:r>
            <a:endParaRPr lang="en-IN" kern="1200" spc="-35" dirty="0">
              <a:ea typeface="+mn-ea"/>
            </a:endParaRP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a:t>
            </a:r>
            <a:r>
              <a:rPr sz="1800" kern="1200" spc="-109" baseline="2314" dirty="0">
                <a:solidFill>
                  <a:srgbClr val="3C2920"/>
                </a:solidFill>
                <a:latin typeface="Trebuchet MS"/>
                <a:ea typeface="+mn-ea"/>
                <a:cs typeface="Trebuchet MS"/>
              </a:rPr>
              <a:t>3</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2221286"/>
            <a:ext cx="5079217" cy="218649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b="1" kern="1200" spc="38" dirty="0">
                <a:solidFill>
                  <a:srgbClr val="FA5300"/>
                </a:solidFill>
                <a:latin typeface="Trebuchet MS"/>
                <a:ea typeface="+mn-ea"/>
                <a:cs typeface="Trebuchet MS"/>
              </a:rPr>
              <a:t>No part of electrical circuit, bulbs, tube lights, etc., in the structure of pandal shall be within 15 cm of any decorative or other combustible material. </a:t>
            </a:r>
          </a:p>
          <a:p>
            <a:pPr marL="234950" indent="-228600" algn="just" defTabSz="457200">
              <a:spcBef>
                <a:spcPts val="50"/>
              </a:spcBef>
              <a:buClrTx/>
              <a:buFont typeface="Wingdings" panose="05000000000000000000" pitchFamily="2" charset="2"/>
              <a:buChar char="v"/>
            </a:pPr>
            <a:r>
              <a:rPr lang="en-US" b="1" kern="1200" spc="38" dirty="0">
                <a:solidFill>
                  <a:srgbClr val="FA5300"/>
                </a:solidFill>
                <a:latin typeface="Trebuchet MS"/>
                <a:ea typeface="+mn-ea"/>
                <a:cs typeface="Trebuchet MS"/>
              </a:rPr>
              <a:t>All temporary structures shall be periodically inspected, and any deterioration and defect observed shall be brought to the notice of the authority for remedy.</a:t>
            </a:r>
          </a:p>
          <a:p>
            <a:pPr marL="234950" indent="-228600" algn="just" defTabSz="457200">
              <a:spcBef>
                <a:spcPts val="50"/>
              </a:spcBef>
              <a:buClrTx/>
              <a:buFont typeface="Wingdings" panose="05000000000000000000" pitchFamily="2" charset="2"/>
              <a:buChar char="v"/>
            </a:pPr>
            <a:r>
              <a:rPr lang="en-US" b="1" kern="1200" spc="38" dirty="0">
                <a:solidFill>
                  <a:srgbClr val="FA5300"/>
                </a:solidFill>
                <a:latin typeface="Trebuchet MS"/>
                <a:ea typeface="+mn-ea"/>
                <a:cs typeface="Trebuchet MS"/>
              </a:rPr>
              <a:t>No fire works or open flame of any kind shall be permitted in any temporary structure or in the immediate vicinity.</a:t>
            </a:r>
          </a:p>
        </p:txBody>
      </p:sp>
      <p:sp>
        <p:nvSpPr>
          <p:cNvPr id="9" name="object 9"/>
          <p:cNvSpPr txBox="1"/>
          <p:nvPr/>
        </p:nvSpPr>
        <p:spPr>
          <a:xfrm>
            <a:off x="1270392" y="1027703"/>
            <a:ext cx="4648200" cy="560410"/>
          </a:xfrm>
          <a:prstGeom prst="rect">
            <a:avLst/>
          </a:prstGeom>
        </p:spPr>
        <p:txBody>
          <a:bodyPr vert="horz" wrap="square" lIns="0" tIns="6350" rIns="0" bIns="0" rtlCol="0">
            <a:spAutoFit/>
          </a:bodyPr>
          <a:lstStyle/>
          <a:p>
            <a:pPr defTabSz="457200">
              <a:spcBef>
                <a:spcPts val="50"/>
              </a:spcBef>
              <a:buClrTx/>
            </a:pPr>
            <a:r>
              <a:rPr lang="en-US" sz="1800" b="1" kern="1200" spc="60" dirty="0">
                <a:solidFill>
                  <a:srgbClr val="FFFFFF"/>
                </a:solidFill>
                <a:latin typeface="Trebuchet MS"/>
                <a:ea typeface="+mn-ea"/>
                <a:cs typeface="Trebuchet MS"/>
              </a:rPr>
              <a:t>Some guidelines for temporary shed are as follow: (as per code:- IS8758:2013)</a:t>
            </a:r>
            <a:endParaRPr lang="en-IN" sz="1800" b="1" kern="1200" spc="60" dirty="0">
              <a:solidFill>
                <a:srgbClr val="FFFFFF"/>
              </a:solidFill>
              <a:latin typeface="Trebuchet MS"/>
              <a:ea typeface="+mn-ea"/>
              <a:cs typeface="Trebuchet MS"/>
            </a:endParaRPr>
          </a:p>
        </p:txBody>
      </p:sp>
    </p:spTree>
    <p:extLst>
      <p:ext uri="{BB962C8B-B14F-4D97-AF65-F5344CB8AC3E}">
        <p14:creationId xmlns:p14="http://schemas.microsoft.com/office/powerpoint/2010/main" val="22568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14</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62150"/>
            <a:ext cx="5079217" cy="2481449"/>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Fabric Sheds</a:t>
            </a:r>
          </a:p>
          <a:p>
            <a:pPr marL="6350" algn="just" defTabSz="457200">
              <a:spcBef>
                <a:spcPts val="50"/>
              </a:spcBef>
              <a:buClrTx/>
            </a:pPr>
            <a:r>
              <a:rPr lang="en-US" sz="1600" b="1" kern="1200" spc="38" dirty="0">
                <a:solidFill>
                  <a:srgbClr val="FA5300"/>
                </a:solidFill>
                <a:latin typeface="Trebuchet MS"/>
                <a:ea typeface="+mn-ea"/>
                <a:cs typeface="Trebuchet MS"/>
              </a:rPr>
              <a:t>Fabric shed are constructed using a rigid frame, which can consist of timber, steel, rigid plastic, or aluminum, and a sturdy fabric outer membrane. Once the frame is erected, the fabric cover is stretched over the frame. The fabric cover is tensioned to provide the stable structural support of the building. The fabric is tensioned using multiple methods, varying by manufacturer, to create a tight-fitting cover membrane.</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2768022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lang="en-IN" sz="1800" kern="1200" spc="64" baseline="2314" dirty="0">
                <a:solidFill>
                  <a:srgbClr val="3C2920"/>
                </a:solidFill>
                <a:latin typeface="Trebuchet MS"/>
                <a:ea typeface="+mn-ea"/>
                <a:cs typeface="Trebuchet MS"/>
              </a:rPr>
              <a:t>15</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12" name="Picture 11">
            <a:extLst>
              <a:ext uri="{FF2B5EF4-FFF2-40B4-BE49-F238E27FC236}">
                <a16:creationId xmlns:a16="http://schemas.microsoft.com/office/drawing/2014/main" id="{8A5706F3-1145-B491-445C-FD0DB466B4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618" t="8712" b="15045"/>
          <a:stretch/>
        </p:blipFill>
        <p:spPr>
          <a:xfrm>
            <a:off x="1833218" y="1238250"/>
            <a:ext cx="5329583" cy="2895601"/>
          </a:xfrm>
          <a:prstGeom prst="rect">
            <a:avLst/>
          </a:prstGeom>
        </p:spPr>
      </p:pic>
    </p:spTree>
    <p:extLst>
      <p:ext uri="{BB962C8B-B14F-4D97-AF65-F5344CB8AC3E}">
        <p14:creationId xmlns:p14="http://schemas.microsoft.com/office/powerpoint/2010/main" val="281918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95"/>
        <p:cNvGrpSpPr/>
        <p:nvPr/>
      </p:nvGrpSpPr>
      <p:grpSpPr>
        <a:xfrm>
          <a:off x="0" y="0"/>
          <a:ext cx="0" cy="0"/>
          <a:chOff x="0" y="0"/>
          <a:chExt cx="0" cy="0"/>
        </a:xfrm>
      </p:grpSpPr>
      <p:cxnSp>
        <p:nvCxnSpPr>
          <p:cNvPr id="211" name="Google Shape;211;p34"/>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 name="Title 2">
            <a:extLst>
              <a:ext uri="{FF2B5EF4-FFF2-40B4-BE49-F238E27FC236}">
                <a16:creationId xmlns:a16="http://schemas.microsoft.com/office/drawing/2014/main" id="{8E8D9772-122C-C868-75E8-27E8776174BE}"/>
              </a:ext>
            </a:extLst>
          </p:cNvPr>
          <p:cNvSpPr>
            <a:spLocks noGrp="1"/>
          </p:cNvSpPr>
          <p:nvPr>
            <p:ph type="ctrTitle"/>
          </p:nvPr>
        </p:nvSpPr>
        <p:spPr>
          <a:xfrm>
            <a:off x="772325" y="0"/>
            <a:ext cx="3961523" cy="447600"/>
          </a:xfrm>
        </p:spPr>
        <p:txBody>
          <a:bodyPr/>
          <a:lstStyle/>
          <a:p>
            <a:r>
              <a:rPr lang="en-US" sz="2800" dirty="0">
                <a:latin typeface="Aharoni" panose="02010803020104030203" pitchFamily="2" charset="-79"/>
                <a:cs typeface="Aharoni" panose="02010803020104030203" pitchFamily="2" charset="-79"/>
              </a:rPr>
              <a:t>Basement Materials </a:t>
            </a:r>
            <a:endParaRPr lang="en-IN" sz="2800" dirty="0"/>
          </a:p>
        </p:txBody>
      </p:sp>
      <p:sp>
        <p:nvSpPr>
          <p:cNvPr id="6" name="TextBox 5">
            <a:extLst>
              <a:ext uri="{FF2B5EF4-FFF2-40B4-BE49-F238E27FC236}">
                <a16:creationId xmlns:a16="http://schemas.microsoft.com/office/drawing/2014/main" id="{2EF09080-08BD-797A-4665-D195BF2173E2}"/>
              </a:ext>
            </a:extLst>
          </p:cNvPr>
          <p:cNvSpPr txBox="1"/>
          <p:nvPr/>
        </p:nvSpPr>
        <p:spPr>
          <a:xfrm>
            <a:off x="834948" y="889989"/>
            <a:ext cx="7797800" cy="2553776"/>
          </a:xfrm>
          <a:prstGeom prst="rect">
            <a:avLst/>
          </a:prstGeom>
          <a:noFill/>
        </p:spPr>
        <p:txBody>
          <a:bodyPr wrap="square" rtlCol="0">
            <a:spAutoFit/>
          </a:bodyPr>
          <a:lstStyle/>
          <a:p>
            <a:pPr marL="12700" marR="2263140">
              <a:lnSpc>
                <a:spcPct val="120200"/>
              </a:lnSpc>
              <a:spcBef>
                <a:spcPts val="950"/>
              </a:spcBef>
              <a:tabLst>
                <a:tab pos="469265" algn="l"/>
                <a:tab pos="469900" algn="l"/>
              </a:tabLst>
            </a:pPr>
            <a:r>
              <a:rPr lang="en-US" sz="2000" b="1" dirty="0">
                <a:solidFill>
                  <a:schemeClr val="tx1"/>
                </a:solidFill>
              </a:rPr>
              <a:t>   Masonry block Basements:-</a:t>
            </a:r>
          </a:p>
          <a:p>
            <a:pPr marL="298450" marR="2263140" indent="-285750">
              <a:lnSpc>
                <a:spcPct val="120200"/>
              </a:lnSpc>
              <a:spcBef>
                <a:spcPts val="950"/>
              </a:spcBef>
              <a:buFont typeface="Arial" panose="020B0604020202020204" pitchFamily="34" charset="0"/>
              <a:buChar char="•"/>
              <a:tabLst>
                <a:tab pos="469265" algn="l"/>
                <a:tab pos="469900" algn="l"/>
              </a:tabLst>
            </a:pPr>
            <a:r>
              <a:rPr lang="en-US" sz="1800" dirty="0">
                <a:solidFill>
                  <a:schemeClr val="tx1"/>
                </a:solidFill>
                <a:latin typeface="Aharoni" panose="02010803020104030203" pitchFamily="2" charset="-79"/>
                <a:cs typeface="Aharoni" panose="02010803020104030203" pitchFamily="2" charset="-79"/>
              </a:rPr>
              <a:t>The</a:t>
            </a:r>
            <a:r>
              <a:rPr lang="en-US" sz="1800" spc="114"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basement</a:t>
            </a:r>
            <a:r>
              <a:rPr lang="en-US" sz="1800" spc="120"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walls</a:t>
            </a:r>
            <a:r>
              <a:rPr lang="en-US" sz="1800" spc="114" dirty="0">
                <a:solidFill>
                  <a:schemeClr val="tx1"/>
                </a:solidFill>
                <a:latin typeface="Aharoni" panose="02010803020104030203" pitchFamily="2" charset="-79"/>
                <a:cs typeface="Aharoni" panose="02010803020104030203" pitchFamily="2" charset="-79"/>
              </a:rPr>
              <a:t> </a:t>
            </a:r>
            <a:r>
              <a:rPr lang="en-US" sz="1800" spc="-25" dirty="0">
                <a:solidFill>
                  <a:schemeClr val="tx1"/>
                </a:solidFill>
                <a:latin typeface="Aharoni" panose="02010803020104030203" pitchFamily="2" charset="-79"/>
                <a:cs typeface="Aharoni" panose="02010803020104030203" pitchFamily="2" charset="-79"/>
              </a:rPr>
              <a:t>are </a:t>
            </a:r>
            <a:r>
              <a:rPr lang="en-US" sz="1800" dirty="0">
                <a:solidFill>
                  <a:schemeClr val="tx1"/>
                </a:solidFill>
                <a:latin typeface="Aharoni" panose="02010803020104030203" pitchFamily="2" charset="-79"/>
                <a:cs typeface="Aharoni" panose="02010803020104030203" pitchFamily="2" charset="-79"/>
              </a:rPr>
              <a:t>made</a:t>
            </a:r>
            <a:r>
              <a:rPr lang="en-US" sz="1800" spc="145" dirty="0">
                <a:solidFill>
                  <a:schemeClr val="tx1"/>
                </a:solidFill>
                <a:latin typeface="Aharoni" panose="02010803020104030203" pitchFamily="2" charset="-79"/>
                <a:cs typeface="Aharoni" panose="02010803020104030203" pitchFamily="2" charset="-79"/>
              </a:rPr>
              <a:t> </a:t>
            </a:r>
            <a:r>
              <a:rPr lang="en-US" sz="1800" spc="65" dirty="0">
                <a:solidFill>
                  <a:schemeClr val="tx1"/>
                </a:solidFill>
                <a:latin typeface="Aharoni" panose="02010803020104030203" pitchFamily="2" charset="-79"/>
                <a:cs typeface="Aharoni" panose="02010803020104030203" pitchFamily="2" charset="-79"/>
              </a:rPr>
              <a:t>with</a:t>
            </a:r>
            <a:r>
              <a:rPr lang="en-US" sz="1800" spc="14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masonry</a:t>
            </a:r>
            <a:r>
              <a:rPr lang="en-US" sz="1800" spc="14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block</a:t>
            </a:r>
            <a:r>
              <a:rPr lang="en-US" sz="1800" spc="145" dirty="0">
                <a:solidFill>
                  <a:schemeClr val="tx1"/>
                </a:solidFill>
                <a:latin typeface="Aharoni" panose="02010803020104030203" pitchFamily="2" charset="-79"/>
                <a:cs typeface="Aharoni" panose="02010803020104030203" pitchFamily="2" charset="-79"/>
              </a:rPr>
              <a:t> </a:t>
            </a:r>
            <a:r>
              <a:rPr lang="en-US" sz="1800" spc="-10" dirty="0">
                <a:solidFill>
                  <a:schemeClr val="tx1"/>
                </a:solidFill>
                <a:latin typeface="Aharoni" panose="02010803020104030203" pitchFamily="2" charset="-79"/>
                <a:cs typeface="Aharoni" panose="02010803020104030203" pitchFamily="2" charset="-79"/>
              </a:rPr>
              <a:t>units.</a:t>
            </a:r>
            <a:endParaRPr lang="en-US" sz="1800" dirty="0">
              <a:solidFill>
                <a:schemeClr val="tx1"/>
              </a:solidFill>
              <a:latin typeface="Aharoni" panose="02010803020104030203" pitchFamily="2" charset="-79"/>
              <a:cs typeface="Aharoni" panose="02010803020104030203" pitchFamily="2" charset="-79"/>
            </a:endParaRPr>
          </a:p>
          <a:p>
            <a:pPr marL="298450" marR="2105660" indent="-285750">
              <a:lnSpc>
                <a:spcPct val="120200"/>
              </a:lnSpc>
              <a:buFont typeface="Arial" panose="020B0604020202020204" pitchFamily="34" charset="0"/>
              <a:buChar char="•"/>
              <a:tabLst>
                <a:tab pos="554990" algn="l"/>
                <a:tab pos="555625" algn="l"/>
              </a:tabLst>
            </a:pPr>
            <a:r>
              <a:rPr lang="en-US" sz="1800" dirty="0">
                <a:solidFill>
                  <a:schemeClr val="tx1"/>
                </a:solidFill>
                <a:latin typeface="Aharoni" panose="02010803020104030203" pitchFamily="2" charset="-79"/>
                <a:cs typeface="Aharoni" panose="02010803020104030203" pitchFamily="2" charset="-79"/>
              </a:rPr>
              <a:t>There</a:t>
            </a:r>
            <a:r>
              <a:rPr lang="en-US" sz="1800" spc="9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are</a:t>
            </a:r>
            <a:r>
              <a:rPr lang="en-US" sz="1800" spc="100"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many</a:t>
            </a:r>
            <a:r>
              <a:rPr lang="en-US" sz="1800" spc="100" dirty="0">
                <a:solidFill>
                  <a:schemeClr val="tx1"/>
                </a:solidFill>
                <a:latin typeface="Aharoni" panose="02010803020104030203" pitchFamily="2" charset="-79"/>
                <a:cs typeface="Aharoni" panose="02010803020104030203" pitchFamily="2" charset="-79"/>
              </a:rPr>
              <a:t> </a:t>
            </a:r>
            <a:r>
              <a:rPr lang="en-US" sz="1800" spc="-10" dirty="0">
                <a:solidFill>
                  <a:schemeClr val="tx1"/>
                </a:solidFill>
                <a:latin typeface="Aharoni" panose="02010803020104030203" pitchFamily="2" charset="-79"/>
                <a:cs typeface="Aharoni" panose="02010803020104030203" pitchFamily="2" charset="-79"/>
              </a:rPr>
              <a:t>joints </a:t>
            </a:r>
            <a:r>
              <a:rPr lang="en-US" sz="1800" dirty="0">
                <a:solidFill>
                  <a:schemeClr val="tx1"/>
                </a:solidFill>
                <a:latin typeface="Aharoni" panose="02010803020104030203" pitchFamily="2" charset="-79"/>
                <a:cs typeface="Aharoni" panose="02010803020104030203" pitchFamily="2" charset="-79"/>
              </a:rPr>
              <a:t>where</a:t>
            </a:r>
            <a:r>
              <a:rPr lang="en-US" sz="1800" spc="170" dirty="0">
                <a:solidFill>
                  <a:schemeClr val="tx1"/>
                </a:solidFill>
                <a:latin typeface="Aharoni" panose="02010803020104030203" pitchFamily="2" charset="-79"/>
                <a:cs typeface="Aharoni" panose="02010803020104030203" pitchFamily="2" charset="-79"/>
              </a:rPr>
              <a:t> </a:t>
            </a:r>
            <a:r>
              <a:rPr lang="en-US" sz="1800" spc="55" dirty="0">
                <a:solidFill>
                  <a:schemeClr val="tx1"/>
                </a:solidFill>
                <a:latin typeface="Aharoni" panose="02010803020104030203" pitchFamily="2" charset="-79"/>
                <a:cs typeface="Aharoni" panose="02010803020104030203" pitchFamily="2" charset="-79"/>
              </a:rPr>
              <a:t>the</a:t>
            </a:r>
            <a:r>
              <a:rPr lang="en-US" sz="1800" spc="17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masonry</a:t>
            </a:r>
            <a:r>
              <a:rPr lang="en-US" sz="1800" spc="17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units</a:t>
            </a:r>
            <a:r>
              <a:rPr lang="en-US" sz="1800" spc="175" dirty="0">
                <a:solidFill>
                  <a:schemeClr val="tx1"/>
                </a:solidFill>
                <a:latin typeface="Aharoni" panose="02010803020104030203" pitchFamily="2" charset="-79"/>
                <a:cs typeface="Aharoni" panose="02010803020104030203" pitchFamily="2" charset="-79"/>
              </a:rPr>
              <a:t> </a:t>
            </a:r>
            <a:r>
              <a:rPr lang="en-US" sz="1800" spc="-10" dirty="0">
                <a:solidFill>
                  <a:schemeClr val="tx1"/>
                </a:solidFill>
                <a:latin typeface="Aharoni" panose="02010803020104030203" pitchFamily="2" charset="-79"/>
                <a:cs typeface="Aharoni" panose="02010803020104030203" pitchFamily="2" charset="-79"/>
              </a:rPr>
              <a:t>connect </a:t>
            </a:r>
            <a:r>
              <a:rPr lang="en-US" sz="1800" dirty="0">
                <a:solidFill>
                  <a:schemeClr val="tx1"/>
                </a:solidFill>
                <a:latin typeface="Aharoni" panose="02010803020104030203" pitchFamily="2" charset="-79"/>
                <a:cs typeface="Aharoni" panose="02010803020104030203" pitchFamily="2" charset="-79"/>
              </a:rPr>
              <a:t>and</a:t>
            </a:r>
            <a:r>
              <a:rPr lang="en-US" sz="1800" spc="40" dirty="0">
                <a:solidFill>
                  <a:schemeClr val="tx1"/>
                </a:solidFill>
                <a:latin typeface="Aharoni" panose="02010803020104030203" pitchFamily="2" charset="-79"/>
                <a:cs typeface="Aharoni" panose="02010803020104030203" pitchFamily="2" charset="-79"/>
              </a:rPr>
              <a:t> </a:t>
            </a:r>
            <a:r>
              <a:rPr lang="en-US" sz="1800" spc="50" dirty="0">
                <a:solidFill>
                  <a:schemeClr val="tx1"/>
                </a:solidFill>
                <a:latin typeface="Aharoni" panose="02010803020104030203" pitchFamily="2" charset="-79"/>
                <a:cs typeface="Aharoni" panose="02010803020104030203" pitchFamily="2" charset="-79"/>
              </a:rPr>
              <a:t>thus</a:t>
            </a:r>
            <a:r>
              <a:rPr lang="en-US" sz="1800" spc="45" dirty="0">
                <a:solidFill>
                  <a:schemeClr val="tx1"/>
                </a:solidFill>
                <a:latin typeface="Aharoni" panose="02010803020104030203" pitchFamily="2" charset="-79"/>
                <a:cs typeface="Aharoni" panose="02010803020104030203" pitchFamily="2" charset="-79"/>
              </a:rPr>
              <a:t> </a:t>
            </a:r>
            <a:r>
              <a:rPr lang="en-US" sz="1800" spc="55" dirty="0">
                <a:solidFill>
                  <a:schemeClr val="tx1"/>
                </a:solidFill>
                <a:latin typeface="Aharoni" panose="02010803020104030203" pitchFamily="2" charset="-79"/>
                <a:cs typeface="Aharoni" panose="02010803020104030203" pitchFamily="2" charset="-79"/>
              </a:rPr>
              <a:t>the</a:t>
            </a:r>
            <a:r>
              <a:rPr lang="en-US" sz="1800" spc="4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walls</a:t>
            </a:r>
            <a:r>
              <a:rPr lang="en-US" sz="1800" spc="4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need</a:t>
            </a:r>
            <a:r>
              <a:rPr lang="en-US" sz="1800" spc="45" dirty="0">
                <a:solidFill>
                  <a:schemeClr val="tx1"/>
                </a:solidFill>
                <a:latin typeface="Aharoni" panose="02010803020104030203" pitchFamily="2" charset="-79"/>
                <a:cs typeface="Aharoni" panose="02010803020104030203" pitchFamily="2" charset="-79"/>
              </a:rPr>
              <a:t> </a:t>
            </a:r>
            <a:r>
              <a:rPr lang="en-US" sz="1800" spc="75" dirty="0">
                <a:solidFill>
                  <a:schemeClr val="tx1"/>
                </a:solidFill>
                <a:latin typeface="Aharoni" panose="02010803020104030203" pitchFamily="2" charset="-79"/>
                <a:cs typeface="Aharoni" panose="02010803020104030203" pitchFamily="2" charset="-79"/>
              </a:rPr>
              <a:t>to</a:t>
            </a:r>
            <a:r>
              <a:rPr lang="en-US" sz="1800" spc="45" dirty="0">
                <a:solidFill>
                  <a:schemeClr val="tx1"/>
                </a:solidFill>
                <a:latin typeface="Aharoni" panose="02010803020104030203" pitchFamily="2" charset="-79"/>
                <a:cs typeface="Aharoni" panose="02010803020104030203" pitchFamily="2" charset="-79"/>
              </a:rPr>
              <a:t> </a:t>
            </a:r>
            <a:r>
              <a:rPr lang="en-US" sz="1800" spc="-25" dirty="0">
                <a:solidFill>
                  <a:schemeClr val="tx1"/>
                </a:solidFill>
                <a:latin typeface="Aharoni" panose="02010803020104030203" pitchFamily="2" charset="-79"/>
                <a:cs typeface="Aharoni" panose="02010803020104030203" pitchFamily="2" charset="-79"/>
              </a:rPr>
              <a:t>be </a:t>
            </a:r>
            <a:r>
              <a:rPr lang="en-US" sz="1800" spc="50" dirty="0">
                <a:solidFill>
                  <a:schemeClr val="tx1"/>
                </a:solidFill>
                <a:latin typeface="Aharoni" panose="02010803020104030203" pitchFamily="2" charset="-79"/>
                <a:cs typeface="Aharoni" panose="02010803020104030203" pitchFamily="2" charset="-79"/>
              </a:rPr>
              <a:t>properly</a:t>
            </a:r>
            <a:r>
              <a:rPr lang="en-US" sz="1800" spc="60"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and</a:t>
            </a:r>
            <a:r>
              <a:rPr lang="en-US" sz="1800" spc="65" dirty="0">
                <a:solidFill>
                  <a:schemeClr val="tx1"/>
                </a:solidFill>
                <a:latin typeface="Aharoni" panose="02010803020104030203" pitchFamily="2" charset="-79"/>
                <a:cs typeface="Aharoni" panose="02010803020104030203" pitchFamily="2" charset="-79"/>
              </a:rPr>
              <a:t> </a:t>
            </a:r>
            <a:r>
              <a:rPr lang="en-US" sz="1800" spc="-10" dirty="0">
                <a:solidFill>
                  <a:schemeClr val="tx1"/>
                </a:solidFill>
                <a:latin typeface="Aharoni" panose="02010803020104030203" pitchFamily="2" charset="-79"/>
                <a:cs typeface="Aharoni" panose="02010803020104030203" pitchFamily="2" charset="-79"/>
              </a:rPr>
              <a:t>adequately </a:t>
            </a:r>
            <a:r>
              <a:rPr lang="en-US" sz="1800" spc="55" dirty="0">
                <a:solidFill>
                  <a:schemeClr val="tx1"/>
                </a:solidFill>
                <a:latin typeface="Aharoni" panose="02010803020104030203" pitchFamily="2" charset="-79"/>
                <a:cs typeface="Aharoni" panose="02010803020104030203" pitchFamily="2" charset="-79"/>
              </a:rPr>
              <a:t>waterproofed</a:t>
            </a:r>
            <a:r>
              <a:rPr lang="en-US" sz="1800" spc="40"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(not</a:t>
            </a:r>
            <a:r>
              <a:rPr lang="en-US" sz="1800" spc="45" dirty="0">
                <a:solidFill>
                  <a:schemeClr val="tx1"/>
                </a:solidFill>
                <a:latin typeface="Aharoni" panose="02010803020104030203" pitchFamily="2" charset="-79"/>
                <a:cs typeface="Aharoni" panose="02010803020104030203" pitchFamily="2" charset="-79"/>
              </a:rPr>
              <a:t> </a:t>
            </a:r>
            <a:r>
              <a:rPr lang="en-US" sz="1800" spc="65" dirty="0">
                <a:solidFill>
                  <a:schemeClr val="tx1"/>
                </a:solidFill>
                <a:latin typeface="Aharoni" panose="02010803020104030203" pitchFamily="2" charset="-79"/>
                <a:cs typeface="Aharoni" panose="02010803020104030203" pitchFamily="2" charset="-79"/>
              </a:rPr>
              <a:t>damp</a:t>
            </a:r>
            <a:r>
              <a:rPr lang="en-US" sz="1800" spc="45" dirty="0">
                <a:solidFill>
                  <a:schemeClr val="tx1"/>
                </a:solidFill>
                <a:latin typeface="Aharoni" panose="02010803020104030203" pitchFamily="2" charset="-79"/>
                <a:cs typeface="Aharoni" panose="02010803020104030203" pitchFamily="2" charset="-79"/>
              </a:rPr>
              <a:t> </a:t>
            </a:r>
            <a:r>
              <a:rPr lang="en-US" sz="1800" spc="35" dirty="0">
                <a:solidFill>
                  <a:schemeClr val="tx1"/>
                </a:solidFill>
                <a:latin typeface="Aharoni" panose="02010803020104030203" pitchFamily="2" charset="-79"/>
                <a:cs typeface="Aharoni" panose="02010803020104030203" pitchFamily="2" charset="-79"/>
              </a:rPr>
              <a:t>proofed) </a:t>
            </a:r>
            <a:r>
              <a:rPr lang="en-US" sz="1800" spc="75" dirty="0">
                <a:solidFill>
                  <a:schemeClr val="tx1"/>
                </a:solidFill>
                <a:latin typeface="Aharoni" panose="02010803020104030203" pitchFamily="2" charset="-79"/>
                <a:cs typeface="Aharoni" panose="02010803020104030203" pitchFamily="2" charset="-79"/>
              </a:rPr>
              <a:t>to</a:t>
            </a:r>
            <a:r>
              <a:rPr lang="en-US" sz="1800" spc="35" dirty="0">
                <a:solidFill>
                  <a:schemeClr val="tx1"/>
                </a:solidFill>
                <a:latin typeface="Aharoni" panose="02010803020104030203" pitchFamily="2" charset="-79"/>
                <a:cs typeface="Aharoni" panose="02010803020104030203" pitchFamily="2" charset="-79"/>
              </a:rPr>
              <a:t> </a:t>
            </a:r>
            <a:r>
              <a:rPr lang="en-US" sz="1800" dirty="0">
                <a:solidFill>
                  <a:schemeClr val="tx1"/>
                </a:solidFill>
                <a:latin typeface="Aharoni" panose="02010803020104030203" pitchFamily="2" charset="-79"/>
                <a:cs typeface="Aharoni" panose="02010803020104030203" pitchFamily="2" charset="-79"/>
              </a:rPr>
              <a:t>avoid</a:t>
            </a:r>
            <a:r>
              <a:rPr lang="en-US" sz="1800" spc="35" dirty="0">
                <a:solidFill>
                  <a:schemeClr val="tx1"/>
                </a:solidFill>
                <a:latin typeface="Aharoni" panose="02010803020104030203" pitchFamily="2" charset="-79"/>
                <a:cs typeface="Aharoni" panose="02010803020104030203" pitchFamily="2" charset="-79"/>
              </a:rPr>
              <a:t> </a:t>
            </a:r>
            <a:r>
              <a:rPr lang="en-US" sz="1800" spc="50" dirty="0">
                <a:solidFill>
                  <a:schemeClr val="tx1"/>
                </a:solidFill>
                <a:latin typeface="Aharoni" panose="02010803020104030203" pitchFamily="2" charset="-79"/>
                <a:cs typeface="Aharoni" panose="02010803020104030203" pitchFamily="2" charset="-79"/>
              </a:rPr>
              <a:t>water</a:t>
            </a:r>
            <a:r>
              <a:rPr lang="en-US" sz="1800" spc="35" dirty="0">
                <a:solidFill>
                  <a:schemeClr val="tx1"/>
                </a:solidFill>
                <a:latin typeface="Aharoni" panose="02010803020104030203" pitchFamily="2" charset="-79"/>
                <a:cs typeface="Aharoni" panose="02010803020104030203" pitchFamily="2" charset="-79"/>
              </a:rPr>
              <a:t> </a:t>
            </a:r>
            <a:r>
              <a:rPr lang="en-US" sz="1800" spc="-10" dirty="0">
                <a:solidFill>
                  <a:schemeClr val="tx1"/>
                </a:solidFill>
                <a:latin typeface="Aharoni" panose="02010803020104030203" pitchFamily="2" charset="-79"/>
                <a:cs typeface="Aharoni" panose="02010803020104030203" pitchFamily="2" charset="-79"/>
              </a:rPr>
              <a:t>seepage</a:t>
            </a:r>
            <a:r>
              <a:rPr lang="en-US" sz="1800" spc="-10" dirty="0">
                <a:solidFill>
                  <a:schemeClr val="tx1"/>
                </a:solidFill>
                <a:latin typeface="Arial"/>
                <a:cs typeface="Arial"/>
              </a:rPr>
              <a:t>.</a:t>
            </a:r>
            <a:endParaRPr lang="en-US" sz="1800" dirty="0">
              <a:solidFill>
                <a:schemeClr val="tx1"/>
              </a:solidFill>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16</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1197" y="1962150"/>
            <a:ext cx="5079217" cy="251222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800" b="1" i="1" u="sng" kern="1200" spc="38" dirty="0">
                <a:solidFill>
                  <a:srgbClr val="FA5300"/>
                </a:solidFill>
                <a:latin typeface="Trebuchet MS"/>
                <a:ea typeface="+mn-ea"/>
                <a:cs typeface="Trebuchet MS"/>
              </a:rPr>
              <a:t>Metal Shed </a:t>
            </a:r>
          </a:p>
          <a:p>
            <a:pPr marL="6350" algn="just" defTabSz="457200">
              <a:spcBef>
                <a:spcPts val="50"/>
              </a:spcBef>
              <a:buClrTx/>
            </a:pPr>
            <a:r>
              <a:rPr lang="en-US" sz="1800" b="1" kern="1200" spc="38" dirty="0">
                <a:solidFill>
                  <a:srgbClr val="FA5300"/>
                </a:solidFill>
                <a:latin typeface="Trebuchet MS"/>
                <a:ea typeface="+mn-ea"/>
                <a:cs typeface="Trebuchet MS"/>
              </a:rPr>
              <a:t>Metal sheds are made from thin sheet metal sheathing attached to a metal frame. Metal sheds are a good choice when long-term strength and resistance to fire, rot, or termites are desired. However, metal sheds may rust over time, particularly if they are constructed from steel that is not galvanized. </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2384071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lang="en-IN" sz="1800" kern="1200" spc="64" baseline="2314" dirty="0">
                <a:solidFill>
                  <a:srgbClr val="3C2920"/>
                </a:solidFill>
                <a:latin typeface="Trebuchet MS"/>
                <a:ea typeface="+mn-ea"/>
                <a:cs typeface="Trebuchet MS"/>
              </a:rPr>
              <a:t>17</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3" name="Picture 2" descr="A picture containing building, outdoor, sky, house&#10;&#10;Description automatically generated">
            <a:extLst>
              <a:ext uri="{FF2B5EF4-FFF2-40B4-BE49-F238E27FC236}">
                <a16:creationId xmlns:a16="http://schemas.microsoft.com/office/drawing/2014/main" id="{056851BD-943C-9BFF-1D1A-CA47DDA0E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1403" y="1162050"/>
            <a:ext cx="5481194" cy="2819400"/>
          </a:xfrm>
          <a:prstGeom prst="rect">
            <a:avLst/>
          </a:prstGeom>
        </p:spPr>
      </p:pic>
    </p:spTree>
    <p:extLst>
      <p:ext uri="{BB962C8B-B14F-4D97-AF65-F5344CB8AC3E}">
        <p14:creationId xmlns:p14="http://schemas.microsoft.com/office/powerpoint/2010/main" val="283388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18</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99824"/>
            <a:ext cx="5079217" cy="2481449"/>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Plastic shed</a:t>
            </a:r>
          </a:p>
          <a:p>
            <a:pPr marL="6350" algn="just" defTabSz="457200">
              <a:spcBef>
                <a:spcPts val="50"/>
              </a:spcBef>
              <a:buClrTx/>
            </a:pPr>
            <a:r>
              <a:rPr lang="en-US" sz="1600" b="1" kern="1200" spc="38" dirty="0">
                <a:solidFill>
                  <a:srgbClr val="FA5300"/>
                </a:solidFill>
                <a:latin typeface="Trebuchet MS"/>
                <a:ea typeface="+mn-ea"/>
                <a:cs typeface="Trebuchet MS"/>
              </a:rPr>
              <a:t>Plastic shed kits utilizing heavy molded plastics such as PVC and polyethylene may be less expensive than sheet-metal sheds. PVC resins and high-impact, UV light-resistant polyethylene make plastic outdoor sheds stronger, lighter, more durable, and more resistant to denting and chipping than wood, and tend to be more stable.. Higher-quality sheds use UV-resistant plastic and powder-coated metal frames. </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135994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lang="en-IN" sz="1800" kern="1200" spc="64" baseline="2314" dirty="0">
                <a:solidFill>
                  <a:srgbClr val="3C2920"/>
                </a:solidFill>
                <a:latin typeface="Trebuchet MS"/>
                <a:ea typeface="+mn-ea"/>
                <a:cs typeface="Trebuchet MS"/>
              </a:rPr>
              <a:t>19</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436425" cy="1409700"/>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3" name="Picture 2" descr="A picture containing grass, sky, outdoor, green&#10;&#10;Description automatically generated">
            <a:extLst>
              <a:ext uri="{FF2B5EF4-FFF2-40B4-BE49-F238E27FC236}">
                <a16:creationId xmlns:a16="http://schemas.microsoft.com/office/drawing/2014/main" id="{880157D5-30FC-B2F1-3422-20D315BB9BD6}"/>
              </a:ext>
            </a:extLst>
          </p:cNvPr>
          <p:cNvPicPr>
            <a:picLocks noChangeAspect="1"/>
          </p:cNvPicPr>
          <p:nvPr/>
        </p:nvPicPr>
        <p:blipFill rotWithShape="1">
          <a:blip r:embed="rId4">
            <a:extLst>
              <a:ext uri="{28A0092B-C50C-407E-A947-70E740481C1C}">
                <a14:useLocalDpi xmlns:a14="http://schemas.microsoft.com/office/drawing/2010/main" val="0"/>
              </a:ext>
            </a:extLst>
          </a:blip>
          <a:srcRect t="34000"/>
          <a:stretch/>
        </p:blipFill>
        <p:spPr>
          <a:xfrm>
            <a:off x="2095500" y="937260"/>
            <a:ext cx="4953000" cy="3268980"/>
          </a:xfrm>
          <a:prstGeom prst="rect">
            <a:avLst/>
          </a:prstGeom>
        </p:spPr>
      </p:pic>
    </p:spTree>
    <p:extLst>
      <p:ext uri="{BB962C8B-B14F-4D97-AF65-F5344CB8AC3E}">
        <p14:creationId xmlns:p14="http://schemas.microsoft.com/office/powerpoint/2010/main" val="121757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53400" y="4763040"/>
            <a:ext cx="495300" cy="243656"/>
          </a:xfrm>
          <a:prstGeom prst="rect">
            <a:avLst/>
          </a:prstGeom>
        </p:spPr>
        <p:txBody>
          <a:bodyPr vert="horz" wrap="square" lIns="0" tIns="0" rIns="0" bIns="0" rtlCol="0">
            <a:spAutoFit/>
          </a:bodyPr>
          <a:lstStyle/>
          <a:p>
            <a:pPr marL="6350" defTabSz="457200">
              <a:lnSpc>
                <a:spcPts val="1890"/>
              </a:lnSpc>
              <a:buClrTx/>
            </a:pPr>
            <a:r>
              <a:rPr lang="en-IN" sz="1800" kern="1200" spc="-109" baseline="2314" dirty="0">
                <a:solidFill>
                  <a:srgbClr val="3C2920"/>
                </a:solidFill>
                <a:latin typeface="Trebuchet MS"/>
                <a:ea typeface="+mn-ea"/>
                <a:cs typeface="Trebuchet MS"/>
              </a:rPr>
              <a:t>20</a:t>
            </a:r>
            <a:r>
              <a:rPr sz="1600" kern="1200" spc="18" dirty="0">
                <a:solidFill>
                  <a:srgbClr val="3C2920"/>
                </a:solidFill>
                <a:latin typeface="Trebuchet MS"/>
                <a:ea typeface="+mn-ea"/>
                <a:cs typeface="Trebuchet MS"/>
              </a:rPr>
              <a:t>/</a:t>
            </a:r>
            <a:r>
              <a:rPr lang="en-IN" sz="1600" kern="1200" spc="18"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2004049"/>
            <a:ext cx="5079217" cy="2727670"/>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Woodshed</a:t>
            </a:r>
          </a:p>
          <a:p>
            <a:pPr marL="6350" algn="just" defTabSz="457200">
              <a:spcBef>
                <a:spcPts val="50"/>
              </a:spcBef>
              <a:buClrTx/>
            </a:pPr>
            <a:r>
              <a:rPr lang="en-US" sz="1600" b="1" kern="1200" spc="38" dirty="0">
                <a:solidFill>
                  <a:srgbClr val="FA5300"/>
                </a:solidFill>
                <a:latin typeface="Trebuchet MS"/>
                <a:ea typeface="+mn-ea"/>
                <a:cs typeface="Trebuchet MS"/>
              </a:rPr>
              <a:t>Wooden sheds have a natural look that can blend in well with garden environments. Despite the strength of wood, over time, untreated and neglected wood can rot, split, warp or become susceptible to mold and mildew, so woodsheds should be treated for protection with stain and varnish. Woodsheds need regular maintenance. This includes keeping plant matter and debris from piling up beside the walls and on the roof, and occasional rot-proofing with preservatives. </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3746952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sz="1800" kern="1200" spc="64" baseline="2314" dirty="0">
                <a:solidFill>
                  <a:srgbClr val="3C2920"/>
                </a:solidFill>
                <a:latin typeface="Trebuchet MS"/>
                <a:ea typeface="+mn-ea"/>
                <a:cs typeface="Trebuchet MS"/>
              </a:rPr>
              <a:t>2</a:t>
            </a:r>
            <a:r>
              <a:rPr lang="en-IN" sz="1800" kern="1200" spc="64" baseline="2314" dirty="0">
                <a:solidFill>
                  <a:srgbClr val="3C2920"/>
                </a:solidFill>
                <a:latin typeface="Trebuchet MS"/>
                <a:ea typeface="+mn-ea"/>
                <a:cs typeface="Trebuchet MS"/>
              </a:rPr>
              <a:t>1</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3" name="Picture 2" descr="A picture containing grass, tree, outdoor, building&#10;&#10;Description automatically generated">
            <a:extLst>
              <a:ext uri="{FF2B5EF4-FFF2-40B4-BE49-F238E27FC236}">
                <a16:creationId xmlns:a16="http://schemas.microsoft.com/office/drawing/2014/main" id="{16A87F21-0A62-FBB5-0B78-572FBD189AB9}"/>
              </a:ext>
            </a:extLst>
          </p:cNvPr>
          <p:cNvPicPr>
            <a:picLocks noChangeAspect="1"/>
          </p:cNvPicPr>
          <p:nvPr/>
        </p:nvPicPr>
        <p:blipFill rotWithShape="1">
          <a:blip r:embed="rId4">
            <a:extLst>
              <a:ext uri="{28A0092B-C50C-407E-A947-70E740481C1C}">
                <a14:useLocalDpi xmlns:a14="http://schemas.microsoft.com/office/drawing/2010/main" val="0"/>
              </a:ext>
            </a:extLst>
          </a:blip>
          <a:srcRect b="8489"/>
          <a:stretch/>
        </p:blipFill>
        <p:spPr>
          <a:xfrm>
            <a:off x="1924050" y="945915"/>
            <a:ext cx="5295900" cy="3251670"/>
          </a:xfrm>
          <a:prstGeom prst="rect">
            <a:avLst/>
          </a:prstGeom>
        </p:spPr>
      </p:pic>
    </p:spTree>
    <p:extLst>
      <p:ext uri="{BB962C8B-B14F-4D97-AF65-F5344CB8AC3E}">
        <p14:creationId xmlns:p14="http://schemas.microsoft.com/office/powerpoint/2010/main" val="2542886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22</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62150"/>
            <a:ext cx="5079217" cy="251222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800" b="1" i="1" u="sng" kern="1200" spc="38" dirty="0">
                <a:solidFill>
                  <a:srgbClr val="FA5300"/>
                </a:solidFill>
                <a:latin typeface="Trebuchet MS"/>
                <a:ea typeface="+mn-ea"/>
                <a:cs typeface="Trebuchet MS"/>
              </a:rPr>
              <a:t>Vinyl-sided sheds</a:t>
            </a:r>
          </a:p>
          <a:p>
            <a:pPr marL="6350" algn="just" defTabSz="457200">
              <a:spcBef>
                <a:spcPts val="50"/>
              </a:spcBef>
              <a:buClrTx/>
            </a:pPr>
            <a:r>
              <a:rPr lang="en-US" sz="1600" b="1" kern="1200" spc="38" dirty="0">
                <a:solidFill>
                  <a:srgbClr val="FA5300"/>
                </a:solidFill>
                <a:latin typeface="Trebuchet MS"/>
                <a:ea typeface="+mn-ea"/>
                <a:cs typeface="Trebuchet MS"/>
              </a:rPr>
              <a:t>Vinyl-sided sheds are typically built with standard wood framing construction and oriented strand board (OSB) on the walls covered with standard vinyl siding. The vinyl siding protects the OSB wood and the frame from moisture from rain and snow. Vinyl-sided sheds never need to be painted and are maintenance-free. They are stronger than plastic or metal sheds and are usually built to conform with the local building codes. </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88692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lang="en-IN" sz="1800" kern="1200" spc="64" baseline="2314" dirty="0">
                <a:solidFill>
                  <a:srgbClr val="3C2920"/>
                </a:solidFill>
                <a:latin typeface="Trebuchet MS"/>
                <a:ea typeface="+mn-ea"/>
                <a:cs typeface="Trebuchet MS"/>
              </a:rPr>
              <a:t>23</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3" name="Picture 2" descr="A picture containing grass, outdoor, tree, house&#10;&#10;Description automatically generated">
            <a:extLst>
              <a:ext uri="{FF2B5EF4-FFF2-40B4-BE49-F238E27FC236}">
                <a16:creationId xmlns:a16="http://schemas.microsoft.com/office/drawing/2014/main" id="{D2510F2C-F2DB-6A54-AF14-CC00A44AE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0" y="281032"/>
            <a:ext cx="3611095" cy="3009246"/>
          </a:xfrm>
          <a:prstGeom prst="rect">
            <a:avLst/>
          </a:prstGeom>
        </p:spPr>
      </p:pic>
      <p:pic>
        <p:nvPicPr>
          <p:cNvPr id="2" name="Picture 1">
            <a:extLst>
              <a:ext uri="{FF2B5EF4-FFF2-40B4-BE49-F238E27FC236}">
                <a16:creationId xmlns:a16="http://schemas.microsoft.com/office/drawing/2014/main" id="{C1DE590D-4E9D-8F6D-C636-80433A5B810D}"/>
              </a:ext>
            </a:extLst>
          </p:cNvPr>
          <p:cNvPicPr>
            <a:picLocks noChangeAspect="1"/>
          </p:cNvPicPr>
          <p:nvPr/>
        </p:nvPicPr>
        <p:blipFill>
          <a:blip r:embed="rId5"/>
          <a:stretch>
            <a:fillRect/>
          </a:stretch>
        </p:blipFill>
        <p:spPr>
          <a:xfrm>
            <a:off x="508000" y="2571750"/>
            <a:ext cx="3399587" cy="1714678"/>
          </a:xfrm>
          <a:prstGeom prst="rect">
            <a:avLst/>
          </a:prstGeom>
        </p:spPr>
      </p:pic>
    </p:spTree>
    <p:extLst>
      <p:ext uri="{BB962C8B-B14F-4D97-AF65-F5344CB8AC3E}">
        <p14:creationId xmlns:p14="http://schemas.microsoft.com/office/powerpoint/2010/main" val="3312681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518964"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24</a:t>
            </a:r>
            <a:r>
              <a:rPr sz="1600" kern="1200" spc="18" dirty="0">
                <a:solidFill>
                  <a:srgbClr val="3C2920"/>
                </a:solidFill>
                <a:latin typeface="Trebuchet MS"/>
                <a:ea typeface="+mn-ea"/>
                <a:cs typeface="Trebuchet MS"/>
              </a:rPr>
              <a:t>/</a:t>
            </a:r>
            <a:r>
              <a:rPr lang="en-IN" sz="1600" kern="1200" spc="55"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62150"/>
            <a:ext cx="5079217" cy="1989006"/>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sz="1600" b="1" i="1" u="sng" kern="1200" spc="38" dirty="0">
                <a:solidFill>
                  <a:srgbClr val="FA5300"/>
                </a:solidFill>
                <a:latin typeface="Trebuchet MS"/>
                <a:ea typeface="+mn-ea"/>
                <a:cs typeface="Trebuchet MS"/>
              </a:rPr>
              <a:t>Thermoplastic rubber (TPR)</a:t>
            </a:r>
          </a:p>
          <a:p>
            <a:pPr marL="6350" algn="just" defTabSz="457200">
              <a:spcBef>
                <a:spcPts val="50"/>
              </a:spcBef>
              <a:buClrTx/>
            </a:pPr>
            <a:r>
              <a:rPr lang="en-US" sz="1600" b="1" kern="1200" spc="38" dirty="0">
                <a:solidFill>
                  <a:srgbClr val="FA5300"/>
                </a:solidFill>
                <a:latin typeface="Trebuchet MS"/>
                <a:ea typeface="+mn-ea"/>
                <a:cs typeface="Trebuchet MS"/>
              </a:rPr>
              <a:t>Since 2013 garden sheds have been available in the UK made from TPR - a sustainable alternative to concrete. They are typically coated in a marine gelcoat and are far stronger and more durable than traditional sheds. A shed made from TPR became the first Secured by Design-approved shed in 2014.</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1996089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sz="1800" kern="1200" spc="64" baseline="2314" dirty="0">
                <a:solidFill>
                  <a:srgbClr val="3C2920"/>
                </a:solidFill>
                <a:latin typeface="Trebuchet MS"/>
                <a:ea typeface="+mn-ea"/>
                <a:cs typeface="Trebuchet MS"/>
              </a:rPr>
              <a:t>2</a:t>
            </a:r>
            <a:r>
              <a:rPr lang="en-IN" sz="1800" kern="1200" spc="64" baseline="2314" dirty="0">
                <a:solidFill>
                  <a:srgbClr val="3C2920"/>
                </a:solidFill>
                <a:latin typeface="Trebuchet MS"/>
                <a:ea typeface="+mn-ea"/>
                <a:cs typeface="Trebuchet MS"/>
              </a:rPr>
              <a:t>5</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3" name="Picture 2" descr="A picture containing grass, outdoor, tree, green&#10;&#10;Description automatically generated">
            <a:extLst>
              <a:ext uri="{FF2B5EF4-FFF2-40B4-BE49-F238E27FC236}">
                <a16:creationId xmlns:a16="http://schemas.microsoft.com/office/drawing/2014/main" id="{702DCEAC-1870-1F97-2FCD-F8BB9B0A362E}"/>
              </a:ext>
            </a:extLst>
          </p:cNvPr>
          <p:cNvPicPr>
            <a:picLocks noChangeAspect="1"/>
          </p:cNvPicPr>
          <p:nvPr/>
        </p:nvPicPr>
        <p:blipFill rotWithShape="1">
          <a:blip r:embed="rId4">
            <a:extLst>
              <a:ext uri="{28A0092B-C50C-407E-A947-70E740481C1C}">
                <a14:useLocalDpi xmlns:a14="http://schemas.microsoft.com/office/drawing/2010/main" val="0"/>
              </a:ext>
            </a:extLst>
          </a:blip>
          <a:srcRect l="25289" r="5926" b="8763"/>
          <a:stretch/>
        </p:blipFill>
        <p:spPr>
          <a:xfrm>
            <a:off x="194998" y="2914650"/>
            <a:ext cx="1515401" cy="1505613"/>
          </a:xfrm>
          <a:prstGeom prst="rect">
            <a:avLst/>
          </a:prstGeom>
        </p:spPr>
      </p:pic>
      <p:pic>
        <p:nvPicPr>
          <p:cNvPr id="7" name="Picture 6" descr="Diagram&#10;&#10;Description automatically generated">
            <a:extLst>
              <a:ext uri="{FF2B5EF4-FFF2-40B4-BE49-F238E27FC236}">
                <a16:creationId xmlns:a16="http://schemas.microsoft.com/office/drawing/2014/main" id="{031F6679-F332-168E-E017-FEFE2909FFD4}"/>
              </a:ext>
            </a:extLst>
          </p:cNvPr>
          <p:cNvPicPr>
            <a:picLocks noChangeAspect="1"/>
          </p:cNvPicPr>
          <p:nvPr/>
        </p:nvPicPr>
        <p:blipFill rotWithShape="1">
          <a:blip r:embed="rId5">
            <a:extLst>
              <a:ext uri="{28A0092B-C50C-407E-A947-70E740481C1C}">
                <a14:useLocalDpi xmlns:a14="http://schemas.microsoft.com/office/drawing/2010/main" val="0"/>
              </a:ext>
            </a:extLst>
          </a:blip>
          <a:srcRect t="14326" b="12247"/>
          <a:stretch/>
        </p:blipFill>
        <p:spPr>
          <a:xfrm>
            <a:off x="2057400" y="400050"/>
            <a:ext cx="5893392" cy="3040686"/>
          </a:xfrm>
          <a:prstGeom prst="rect">
            <a:avLst/>
          </a:prstGeom>
        </p:spPr>
      </p:pic>
      <p:sp>
        <p:nvSpPr>
          <p:cNvPr id="13" name="Rectangle 12">
            <a:extLst>
              <a:ext uri="{FF2B5EF4-FFF2-40B4-BE49-F238E27FC236}">
                <a16:creationId xmlns:a16="http://schemas.microsoft.com/office/drawing/2014/main" id="{9AAA2BBA-2DFB-C82F-BF71-3F6ACCDCFD58}"/>
              </a:ext>
            </a:extLst>
          </p:cNvPr>
          <p:cNvSpPr/>
          <p:nvPr/>
        </p:nvSpPr>
        <p:spPr>
          <a:xfrm>
            <a:off x="2066003" y="3219450"/>
            <a:ext cx="1676400" cy="213298"/>
          </a:xfrm>
          <a:prstGeom prst="rect">
            <a:avLst/>
          </a:prstGeom>
          <a:solidFill>
            <a:srgbClr val="FAEB90"/>
          </a:solidFill>
          <a:ln>
            <a:solidFill>
              <a:srgbClr val="FAE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pPr>
            <a:endParaRPr lang="en-IN" sz="900" kern="1200">
              <a:solidFill>
                <a:prstClr val="white"/>
              </a:solidFill>
              <a:latin typeface="Calibri"/>
            </a:endParaRPr>
          </a:p>
        </p:txBody>
      </p:sp>
    </p:spTree>
    <p:extLst>
      <p:ext uri="{BB962C8B-B14F-4D97-AF65-F5344CB8AC3E}">
        <p14:creationId xmlns:p14="http://schemas.microsoft.com/office/powerpoint/2010/main" val="216472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01F6-2F3B-F90B-C2AF-DF805976CDBA}"/>
              </a:ext>
            </a:extLst>
          </p:cNvPr>
          <p:cNvSpPr>
            <a:spLocks noGrp="1"/>
          </p:cNvSpPr>
          <p:nvPr>
            <p:ph type="ctrTitle"/>
          </p:nvPr>
        </p:nvSpPr>
        <p:spPr>
          <a:xfrm>
            <a:off x="610476" y="371745"/>
            <a:ext cx="5883457" cy="946200"/>
          </a:xfrm>
        </p:spPr>
        <p:txBody>
          <a:bodyPr/>
          <a:lstStyle/>
          <a:p>
            <a:r>
              <a:rPr lang="en-US" sz="4400" dirty="0">
                <a:latin typeface="Aharoni" panose="02010803020104030203" pitchFamily="2" charset="-79"/>
                <a:cs typeface="Aharoni" panose="02010803020104030203" pitchFamily="2" charset="-79"/>
              </a:rPr>
              <a:t>Basement Materials </a:t>
            </a:r>
            <a:endParaRPr lang="en-IN" sz="4400" dirty="0"/>
          </a:p>
        </p:txBody>
      </p:sp>
      <p:sp>
        <p:nvSpPr>
          <p:cNvPr id="3" name="TextBox 2">
            <a:extLst>
              <a:ext uri="{FF2B5EF4-FFF2-40B4-BE49-F238E27FC236}">
                <a16:creationId xmlns:a16="http://schemas.microsoft.com/office/drawing/2014/main" id="{53C35454-3FDE-4579-7596-0458FC725D3A}"/>
              </a:ext>
            </a:extLst>
          </p:cNvPr>
          <p:cNvSpPr txBox="1"/>
          <p:nvPr/>
        </p:nvSpPr>
        <p:spPr>
          <a:xfrm>
            <a:off x="516467" y="1574800"/>
            <a:ext cx="8043333" cy="34036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F639AB8D-F556-5C60-1B28-D08E645441C0}"/>
              </a:ext>
            </a:extLst>
          </p:cNvPr>
          <p:cNvSpPr txBox="1"/>
          <p:nvPr/>
        </p:nvSpPr>
        <p:spPr>
          <a:xfrm>
            <a:off x="0" y="1138048"/>
            <a:ext cx="8864600" cy="4013919"/>
          </a:xfrm>
          <a:prstGeom prst="rect">
            <a:avLst/>
          </a:prstGeom>
          <a:noFill/>
        </p:spPr>
        <p:txBody>
          <a:bodyPr wrap="square" rtlCol="0">
            <a:spAutoFit/>
          </a:bodyPr>
          <a:lstStyle/>
          <a:p>
            <a:pPr marL="12065" marR="3863340">
              <a:lnSpc>
                <a:spcPct val="120200"/>
              </a:lnSpc>
              <a:buClr>
                <a:srgbClr val="695C45"/>
              </a:buClr>
              <a:tabLst>
                <a:tab pos="321945" algn="l"/>
                <a:tab pos="322580" algn="l"/>
              </a:tabLst>
            </a:pPr>
            <a:r>
              <a:rPr lang="en-US" sz="2400" dirty="0">
                <a:solidFill>
                  <a:schemeClr val="tx1"/>
                </a:solidFill>
                <a:latin typeface="Aharoni" panose="02010803020104030203" pitchFamily="2" charset="-79"/>
                <a:cs typeface="Aharoni" panose="02010803020104030203" pitchFamily="2" charset="-79"/>
              </a:rPr>
              <a:t>Precast panel Basements:-</a:t>
            </a:r>
          </a:p>
          <a:p>
            <a:pPr marL="183515" marR="3863340" indent="-171450">
              <a:lnSpc>
                <a:spcPct val="120200"/>
              </a:lnSpc>
              <a:buClr>
                <a:srgbClr val="695C45"/>
              </a:buClr>
              <a:buFont typeface="Arial" panose="020B0604020202020204" pitchFamily="34" charset="0"/>
              <a:buChar char="•"/>
              <a:tabLst>
                <a:tab pos="321945" algn="l"/>
                <a:tab pos="322580" algn="l"/>
              </a:tabLst>
            </a:pPr>
            <a:r>
              <a:rPr lang="en-US" sz="1600" b="1" dirty="0">
                <a:solidFill>
                  <a:schemeClr val="tx1"/>
                </a:solidFill>
                <a:latin typeface="Aharoni" panose="02010803020104030203" pitchFamily="2" charset="-79"/>
                <a:cs typeface="Aharoni" panose="02010803020104030203" pitchFamily="2" charset="-79"/>
              </a:rPr>
              <a:t>In</a:t>
            </a:r>
            <a:r>
              <a:rPr lang="en-US" sz="1600" b="1" spc="12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this</a:t>
            </a:r>
            <a:r>
              <a:rPr lang="en-US" sz="1600" b="1" spc="125" dirty="0">
                <a:solidFill>
                  <a:schemeClr val="tx1"/>
                </a:solidFill>
                <a:latin typeface="Aharoni" panose="02010803020104030203" pitchFamily="2" charset="-79"/>
                <a:cs typeface="Aharoni" panose="02010803020104030203" pitchFamily="2" charset="-79"/>
              </a:rPr>
              <a:t> </a:t>
            </a:r>
            <a:r>
              <a:rPr lang="en-US" sz="1600" b="1" spc="50" dirty="0">
                <a:solidFill>
                  <a:schemeClr val="tx1"/>
                </a:solidFill>
                <a:latin typeface="Aharoni" panose="02010803020104030203" pitchFamily="2" charset="-79"/>
                <a:cs typeface="Aharoni" panose="02010803020104030203" pitchFamily="2" charset="-79"/>
              </a:rPr>
              <a:t>method,</a:t>
            </a:r>
            <a:r>
              <a:rPr lang="en-US" sz="1600" b="1" spc="12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basement</a:t>
            </a:r>
            <a:r>
              <a:rPr lang="en-US" sz="1600" b="1" spc="125" dirty="0">
                <a:solidFill>
                  <a:schemeClr val="tx1"/>
                </a:solidFill>
                <a:latin typeface="Aharoni" panose="02010803020104030203" pitchFamily="2" charset="-79"/>
                <a:cs typeface="Aharoni" panose="02010803020104030203" pitchFamily="2" charset="-79"/>
              </a:rPr>
              <a:t> </a:t>
            </a:r>
            <a:r>
              <a:rPr lang="en-US" sz="1600" b="1" spc="-20" dirty="0">
                <a:solidFill>
                  <a:schemeClr val="tx1"/>
                </a:solidFill>
                <a:latin typeface="Aharoni" panose="02010803020104030203" pitchFamily="2" charset="-79"/>
                <a:cs typeface="Aharoni" panose="02010803020104030203" pitchFamily="2" charset="-79"/>
              </a:rPr>
              <a:t>walls </a:t>
            </a:r>
            <a:r>
              <a:rPr lang="en-US" sz="1600" b="1" dirty="0">
                <a:solidFill>
                  <a:schemeClr val="tx1"/>
                </a:solidFill>
                <a:latin typeface="Aharoni" panose="02010803020104030203" pitchFamily="2" charset="-79"/>
                <a:cs typeface="Aharoni" panose="02010803020104030203" pitchFamily="2" charset="-79"/>
              </a:rPr>
              <a:t>are</a:t>
            </a:r>
            <a:r>
              <a:rPr lang="en-US" sz="1600" b="1" spc="8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generally</a:t>
            </a:r>
            <a:r>
              <a:rPr lang="en-US" sz="1600" b="1" spc="90"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molded</a:t>
            </a:r>
            <a:r>
              <a:rPr lang="en-US" sz="1600" b="1" spc="8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at</a:t>
            </a:r>
            <a:r>
              <a:rPr lang="en-US" sz="1600" b="1" spc="90" dirty="0">
                <a:solidFill>
                  <a:schemeClr val="tx1"/>
                </a:solidFill>
                <a:latin typeface="Aharoni" panose="02010803020104030203" pitchFamily="2" charset="-79"/>
                <a:cs typeface="Aharoni" panose="02010803020104030203" pitchFamily="2" charset="-79"/>
              </a:rPr>
              <a:t> </a:t>
            </a:r>
            <a:r>
              <a:rPr lang="en-US" sz="1600" b="1" spc="-50" dirty="0">
                <a:solidFill>
                  <a:schemeClr val="tx1"/>
                </a:solidFill>
                <a:latin typeface="Aharoni" panose="02010803020104030203" pitchFamily="2" charset="-79"/>
                <a:cs typeface="Aharoni" panose="02010803020104030203" pitchFamily="2" charset="-79"/>
              </a:rPr>
              <a:t>a </a:t>
            </a:r>
            <a:r>
              <a:rPr lang="en-US" sz="1600" b="1" dirty="0">
                <a:solidFill>
                  <a:schemeClr val="tx1"/>
                </a:solidFill>
                <a:latin typeface="Aharoni" panose="02010803020104030203" pitchFamily="2" charset="-79"/>
                <a:cs typeface="Aharoni" panose="02010803020104030203" pitchFamily="2" charset="-79"/>
              </a:rPr>
              <a:t>location</a:t>
            </a:r>
            <a:r>
              <a:rPr lang="en-US" sz="1600" b="1" spc="60" dirty="0">
                <a:solidFill>
                  <a:schemeClr val="tx1"/>
                </a:solidFill>
                <a:latin typeface="Aharoni" panose="02010803020104030203" pitchFamily="2" charset="-79"/>
                <a:cs typeface="Aharoni" panose="02010803020104030203" pitchFamily="2" charset="-79"/>
              </a:rPr>
              <a:t> other than</a:t>
            </a:r>
            <a:r>
              <a:rPr lang="en-US" sz="1600" b="1" spc="6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60" dirty="0">
                <a:solidFill>
                  <a:schemeClr val="tx1"/>
                </a:solidFill>
                <a:latin typeface="Aharoni" panose="02010803020104030203" pitchFamily="2" charset="-79"/>
                <a:cs typeface="Aharoni" panose="02010803020104030203" pitchFamily="2" charset="-79"/>
              </a:rPr>
              <a:t> </a:t>
            </a:r>
            <a:r>
              <a:rPr lang="en-US" sz="1600" b="1" spc="35" dirty="0">
                <a:solidFill>
                  <a:schemeClr val="tx1"/>
                </a:solidFill>
                <a:latin typeface="Aharoni" panose="02010803020104030203" pitchFamily="2" charset="-79"/>
                <a:cs typeface="Aharoni" panose="02010803020104030203" pitchFamily="2" charset="-79"/>
              </a:rPr>
              <a:t>building </a:t>
            </a:r>
            <a:r>
              <a:rPr lang="en-US" sz="1600" b="1" spc="-10" dirty="0">
                <a:solidFill>
                  <a:schemeClr val="tx1"/>
                </a:solidFill>
                <a:latin typeface="Aharoni" panose="02010803020104030203" pitchFamily="2" charset="-79"/>
                <a:cs typeface="Aharoni" panose="02010803020104030203" pitchFamily="2" charset="-79"/>
              </a:rPr>
              <a:t>site.</a:t>
            </a:r>
          </a:p>
          <a:p>
            <a:pPr marL="183515" marR="3863340" indent="-171450">
              <a:lnSpc>
                <a:spcPct val="120200"/>
              </a:lnSpc>
              <a:buClr>
                <a:srgbClr val="695C45"/>
              </a:buClr>
              <a:buFont typeface="Arial" panose="020B0604020202020204" pitchFamily="34" charset="0"/>
              <a:buChar char="•"/>
              <a:tabLst>
                <a:tab pos="321945" algn="l"/>
                <a:tab pos="322580" algn="l"/>
              </a:tabLst>
            </a:pPr>
            <a:r>
              <a:rPr lang="en-US" sz="1600" b="1" dirty="0">
                <a:solidFill>
                  <a:schemeClr val="tx1"/>
                </a:solidFill>
                <a:latin typeface="Aharoni" panose="02010803020104030203" pitchFamily="2" charset="-79"/>
                <a:cs typeface="Aharoni" panose="02010803020104030203" pitchFamily="2" charset="-79"/>
              </a:rPr>
              <a:t>The</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walls</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can</a:t>
            </a:r>
            <a:r>
              <a:rPr lang="en-US" sz="1600" b="1" spc="40" dirty="0">
                <a:solidFill>
                  <a:schemeClr val="tx1"/>
                </a:solidFill>
                <a:latin typeface="Aharoni" panose="02010803020104030203" pitchFamily="2" charset="-79"/>
                <a:cs typeface="Aharoni" panose="02010803020104030203" pitchFamily="2" charset="-79"/>
              </a:rPr>
              <a:t> </a:t>
            </a:r>
            <a:r>
              <a:rPr lang="en-US" sz="1600" b="1" spc="60" dirty="0">
                <a:solidFill>
                  <a:schemeClr val="tx1"/>
                </a:solidFill>
                <a:latin typeface="Aharoni" panose="02010803020104030203" pitchFamily="2" charset="-79"/>
                <a:cs typeface="Aharoni" panose="02010803020104030203" pitchFamily="2" charset="-79"/>
              </a:rPr>
              <a:t>then</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be</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transported</a:t>
            </a:r>
            <a:r>
              <a:rPr lang="en-US" sz="1600" b="1" spc="40" dirty="0">
                <a:solidFill>
                  <a:schemeClr val="tx1"/>
                </a:solidFill>
                <a:latin typeface="Aharoni" panose="02010803020104030203" pitchFamily="2" charset="-79"/>
                <a:cs typeface="Aharoni" panose="02010803020104030203" pitchFamily="2" charset="-79"/>
              </a:rPr>
              <a:t> </a:t>
            </a:r>
            <a:r>
              <a:rPr lang="en-US" sz="1600" b="1" spc="75" dirty="0">
                <a:solidFill>
                  <a:schemeClr val="tx1"/>
                </a:solidFill>
                <a:latin typeface="Aharoni" panose="02010803020104030203" pitchFamily="2" charset="-79"/>
                <a:cs typeface="Aharoni" panose="02010803020104030203" pitchFamily="2" charset="-79"/>
              </a:rPr>
              <a:t>to</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45" dirty="0">
                <a:solidFill>
                  <a:schemeClr val="tx1"/>
                </a:solidFill>
                <a:latin typeface="Aharoni" panose="02010803020104030203" pitchFamily="2" charset="-79"/>
                <a:cs typeface="Aharoni" panose="02010803020104030203" pitchFamily="2" charset="-79"/>
              </a:rPr>
              <a:t> building</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location</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and</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placed</a:t>
            </a:r>
            <a:r>
              <a:rPr lang="en-US" sz="1600" b="1" spc="45" dirty="0">
                <a:solidFill>
                  <a:schemeClr val="tx1"/>
                </a:solidFill>
                <a:latin typeface="Aharoni" panose="02010803020104030203" pitchFamily="2" charset="-79"/>
                <a:cs typeface="Aharoni" panose="02010803020104030203" pitchFamily="2" charset="-79"/>
              </a:rPr>
              <a:t> </a:t>
            </a:r>
            <a:r>
              <a:rPr lang="en-US" sz="1600" b="1" spc="65" dirty="0">
                <a:solidFill>
                  <a:schemeClr val="tx1"/>
                </a:solidFill>
                <a:latin typeface="Aharoni" panose="02010803020104030203" pitchFamily="2" charset="-79"/>
                <a:cs typeface="Aharoni" panose="02010803020104030203" pitchFamily="2" charset="-79"/>
              </a:rPr>
              <a:t>on</a:t>
            </a:r>
            <a:r>
              <a:rPr lang="en-US" sz="1600" b="1" spc="45" dirty="0">
                <a:solidFill>
                  <a:schemeClr val="tx1"/>
                </a:solidFill>
                <a:latin typeface="Aharoni" panose="02010803020104030203" pitchFamily="2" charset="-79"/>
                <a:cs typeface="Aharoni" panose="02010803020104030203" pitchFamily="2" charset="-79"/>
              </a:rPr>
              <a:t> </a:t>
            </a:r>
            <a:r>
              <a:rPr lang="en-US" sz="1600" b="1" spc="30" dirty="0">
                <a:solidFill>
                  <a:schemeClr val="tx1"/>
                </a:solidFill>
                <a:latin typeface="Aharoni" panose="02010803020104030203" pitchFamily="2" charset="-79"/>
                <a:cs typeface="Aharoni" panose="02010803020104030203" pitchFamily="2" charset="-79"/>
              </a:rPr>
              <a:t>the </a:t>
            </a:r>
            <a:r>
              <a:rPr lang="en-US" sz="1600" b="1" spc="40" dirty="0">
                <a:solidFill>
                  <a:schemeClr val="tx1"/>
                </a:solidFill>
                <a:latin typeface="Aharoni" panose="02010803020104030203" pitchFamily="2" charset="-79"/>
                <a:cs typeface="Aharoni" panose="02010803020104030203" pitchFamily="2" charset="-79"/>
              </a:rPr>
              <a:t>footer.</a:t>
            </a:r>
            <a:endParaRPr lang="en-US" sz="1600" b="1" dirty="0">
              <a:solidFill>
                <a:schemeClr val="tx1"/>
              </a:solidFill>
              <a:latin typeface="Aharoni" panose="02010803020104030203" pitchFamily="2" charset="-79"/>
              <a:cs typeface="Aharoni" panose="02010803020104030203" pitchFamily="2" charset="-79"/>
            </a:endParaRPr>
          </a:p>
          <a:p>
            <a:pPr marL="183515" marR="4123690" indent="-171450">
              <a:lnSpc>
                <a:spcPct val="120200"/>
              </a:lnSpc>
              <a:spcBef>
                <a:spcPts val="100"/>
              </a:spcBef>
              <a:buFont typeface="Arial" panose="020B0604020202020204" pitchFamily="34" charset="0"/>
              <a:buChar char="•"/>
              <a:tabLst>
                <a:tab pos="278765" algn="l"/>
                <a:tab pos="279400" algn="l"/>
              </a:tabLst>
            </a:pPr>
            <a:r>
              <a:rPr lang="en-US" sz="1600" b="1" dirty="0">
                <a:solidFill>
                  <a:schemeClr val="tx1"/>
                </a:solidFill>
                <a:latin typeface="Aharoni" panose="02010803020104030203" pitchFamily="2" charset="-79"/>
                <a:cs typeface="Aharoni" panose="02010803020104030203" pitchFamily="2" charset="-79"/>
              </a:rPr>
              <a:t>The</a:t>
            </a:r>
            <a:r>
              <a:rPr lang="en-US" sz="1600" b="1" spc="1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precast</a:t>
            </a:r>
            <a:r>
              <a:rPr lang="en-US" sz="1600" b="1" spc="1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basement</a:t>
            </a:r>
            <a:r>
              <a:rPr lang="en-US" sz="1600" b="1" spc="145" dirty="0">
                <a:solidFill>
                  <a:schemeClr val="tx1"/>
                </a:solidFill>
                <a:latin typeface="Aharoni" panose="02010803020104030203" pitchFamily="2" charset="-79"/>
                <a:cs typeface="Aharoni" panose="02010803020104030203" pitchFamily="2" charset="-79"/>
              </a:rPr>
              <a:t> </a:t>
            </a:r>
            <a:r>
              <a:rPr lang="en-US" sz="1600" b="1" spc="-20" dirty="0">
                <a:solidFill>
                  <a:schemeClr val="tx1"/>
                </a:solidFill>
                <a:latin typeface="Aharoni" panose="02010803020104030203" pitchFamily="2" charset="-79"/>
                <a:cs typeface="Aharoni" panose="02010803020104030203" pitchFamily="2" charset="-79"/>
              </a:rPr>
              <a:t>panel </a:t>
            </a:r>
            <a:r>
              <a:rPr lang="en-US" sz="1600" b="1" dirty="0">
                <a:solidFill>
                  <a:schemeClr val="tx1"/>
                </a:solidFill>
                <a:latin typeface="Aharoni" panose="02010803020104030203" pitchFamily="2" charset="-79"/>
                <a:cs typeface="Aharoni" panose="02010803020104030203" pitchFamily="2" charset="-79"/>
              </a:rPr>
              <a:t>can</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be</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created</a:t>
            </a:r>
            <a:r>
              <a:rPr lang="en-US" sz="1600" b="1" spc="50" dirty="0">
                <a:solidFill>
                  <a:schemeClr val="tx1"/>
                </a:solidFill>
                <a:latin typeface="Aharoni" panose="02010803020104030203" pitchFamily="2" charset="-79"/>
                <a:cs typeface="Aharoni" panose="02010803020104030203" pitchFamily="2" charset="-79"/>
              </a:rPr>
              <a:t> in</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much</a:t>
            </a:r>
            <a:r>
              <a:rPr lang="en-US" sz="1600" b="1" spc="50" dirty="0">
                <a:solidFill>
                  <a:schemeClr val="tx1"/>
                </a:solidFill>
                <a:latin typeface="Aharoni" panose="02010803020104030203" pitchFamily="2" charset="-79"/>
                <a:cs typeface="Aharoni" panose="02010803020104030203" pitchFamily="2" charset="-79"/>
              </a:rPr>
              <a:t> </a:t>
            </a:r>
            <a:r>
              <a:rPr lang="en-US" sz="1600" b="1" spc="30" dirty="0">
                <a:solidFill>
                  <a:schemeClr val="tx1"/>
                </a:solidFill>
                <a:latin typeface="Aharoni" panose="02010803020104030203" pitchFamily="2" charset="-79"/>
                <a:cs typeface="Aharoni" panose="02010803020104030203" pitchFamily="2" charset="-79"/>
              </a:rPr>
              <a:t>the </a:t>
            </a:r>
            <a:r>
              <a:rPr lang="en-US" sz="1600" b="1" dirty="0">
                <a:solidFill>
                  <a:schemeClr val="tx1"/>
                </a:solidFill>
                <a:latin typeface="Aharoni" panose="02010803020104030203" pitchFamily="2" charset="-79"/>
                <a:cs typeface="Aharoni" panose="02010803020104030203" pitchFamily="2" charset="-79"/>
              </a:rPr>
              <a:t>same way</a:t>
            </a:r>
            <a:r>
              <a:rPr lang="en-US" sz="1600" b="1" spc="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as</a:t>
            </a:r>
            <a:r>
              <a:rPr lang="en-US" sz="1600" b="1" spc="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5" dirty="0">
                <a:solidFill>
                  <a:schemeClr val="tx1"/>
                </a:solidFill>
                <a:latin typeface="Aharoni" panose="02010803020104030203" pitchFamily="2" charset="-79"/>
                <a:cs typeface="Aharoni" panose="02010803020104030203" pitchFamily="2" charset="-79"/>
              </a:rPr>
              <a:t> </a:t>
            </a:r>
            <a:r>
              <a:rPr lang="en-US" sz="1600" b="1" spc="50" dirty="0">
                <a:solidFill>
                  <a:schemeClr val="tx1"/>
                </a:solidFill>
                <a:latin typeface="Aharoni" panose="02010803020104030203" pitchFamily="2" charset="-79"/>
                <a:cs typeface="Aharoni" panose="02010803020104030203" pitchFamily="2" charset="-79"/>
              </a:rPr>
              <a:t>poured </a:t>
            </a:r>
            <a:r>
              <a:rPr lang="en-US" sz="1600" b="1" dirty="0">
                <a:solidFill>
                  <a:schemeClr val="tx1"/>
                </a:solidFill>
                <a:latin typeface="Aharoni" panose="02010803020104030203" pitchFamily="2" charset="-79"/>
                <a:cs typeface="Aharoni" panose="02010803020104030203" pitchFamily="2" charset="-79"/>
              </a:rPr>
              <a:t>concrete</a:t>
            </a:r>
            <a:r>
              <a:rPr lang="en-US" sz="1600" b="1" spc="235" dirty="0">
                <a:solidFill>
                  <a:schemeClr val="tx1"/>
                </a:solidFill>
                <a:latin typeface="Aharoni" panose="02010803020104030203" pitchFamily="2" charset="-79"/>
                <a:cs typeface="Aharoni" panose="02010803020104030203" pitchFamily="2" charset="-79"/>
              </a:rPr>
              <a:t> </a:t>
            </a:r>
            <a:r>
              <a:rPr lang="en-US" sz="1600" b="1" spc="-10" dirty="0">
                <a:solidFill>
                  <a:schemeClr val="tx1"/>
                </a:solidFill>
                <a:latin typeface="Aharoni" panose="02010803020104030203" pitchFamily="2" charset="-79"/>
                <a:cs typeface="Aharoni" panose="02010803020104030203" pitchFamily="2" charset="-79"/>
              </a:rPr>
              <a:t>basement.</a:t>
            </a:r>
            <a:endParaRPr lang="en-US" sz="1600" b="1" dirty="0">
              <a:solidFill>
                <a:schemeClr val="tx1"/>
              </a:solidFill>
              <a:latin typeface="Aharoni" panose="02010803020104030203" pitchFamily="2" charset="-79"/>
              <a:cs typeface="Aharoni" panose="02010803020104030203" pitchFamily="2" charset="-79"/>
            </a:endParaRPr>
          </a:p>
          <a:p>
            <a:pPr marL="183515" marR="5080" indent="-171450">
              <a:lnSpc>
                <a:spcPct val="120200"/>
              </a:lnSpc>
              <a:buFont typeface="Arial" panose="020B0604020202020204" pitchFamily="34" charset="0"/>
              <a:buChar char="•"/>
              <a:tabLst>
                <a:tab pos="278765" algn="l"/>
                <a:tab pos="279400" algn="l"/>
              </a:tabLst>
            </a:pPr>
            <a:r>
              <a:rPr lang="en-US" sz="1600" b="1" dirty="0">
                <a:solidFill>
                  <a:schemeClr val="tx1"/>
                </a:solidFill>
                <a:latin typeface="Aharoni" panose="02010803020104030203" pitchFamily="2" charset="-79"/>
                <a:cs typeface="Aharoni" panose="02010803020104030203" pitchFamily="2" charset="-79"/>
              </a:rPr>
              <a:t>While</a:t>
            </a:r>
            <a:r>
              <a:rPr lang="en-US" sz="1600" b="1" spc="50"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50" dirty="0">
                <a:solidFill>
                  <a:schemeClr val="tx1"/>
                </a:solidFill>
                <a:latin typeface="Aharoni" panose="02010803020104030203" pitchFamily="2" charset="-79"/>
                <a:cs typeface="Aharoni" panose="02010803020104030203" pitchFamily="2" charset="-79"/>
              </a:rPr>
              <a:t> </a:t>
            </a:r>
            <a:r>
              <a:rPr lang="en-US" sz="1600" b="1" spc="45" dirty="0">
                <a:solidFill>
                  <a:schemeClr val="tx1"/>
                </a:solidFill>
                <a:latin typeface="Aharoni" panose="02010803020104030203" pitchFamily="2" charset="-79"/>
                <a:cs typeface="Aharoni" panose="02010803020104030203" pitchFamily="2" charset="-79"/>
              </a:rPr>
              <a:t>integrity</a:t>
            </a:r>
            <a:r>
              <a:rPr lang="en-US" sz="1600" b="1" spc="50" dirty="0">
                <a:solidFill>
                  <a:schemeClr val="tx1"/>
                </a:solidFill>
                <a:latin typeface="Aharoni" panose="02010803020104030203" pitchFamily="2" charset="-79"/>
                <a:cs typeface="Aharoni" panose="02010803020104030203" pitchFamily="2" charset="-79"/>
              </a:rPr>
              <a:t> </a:t>
            </a:r>
            <a:r>
              <a:rPr lang="en-US" sz="1600" b="1" spc="65" dirty="0">
                <a:solidFill>
                  <a:schemeClr val="tx1"/>
                </a:solidFill>
                <a:latin typeface="Aharoni" panose="02010803020104030203" pitchFamily="2" charset="-79"/>
                <a:cs typeface="Aharoni" panose="02010803020104030203" pitchFamily="2" charset="-79"/>
              </a:rPr>
              <a:t>of</a:t>
            </a:r>
            <a:r>
              <a:rPr lang="en-US" sz="1600" b="1" spc="50"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walls</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may</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be</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similar</a:t>
            </a:r>
            <a:r>
              <a:rPr lang="en-US" sz="1600" b="1" spc="50" dirty="0">
                <a:solidFill>
                  <a:schemeClr val="tx1"/>
                </a:solidFill>
                <a:latin typeface="Aharoni" panose="02010803020104030203" pitchFamily="2" charset="-79"/>
                <a:cs typeface="Aharoni" panose="02010803020104030203" pitchFamily="2" charset="-79"/>
              </a:rPr>
              <a:t> </a:t>
            </a:r>
            <a:r>
              <a:rPr lang="en-US" sz="1600" b="1" spc="75" dirty="0">
                <a:solidFill>
                  <a:schemeClr val="tx1"/>
                </a:solidFill>
                <a:latin typeface="Aharoni" panose="02010803020104030203" pitchFamily="2" charset="-79"/>
                <a:cs typeface="Aharoni" panose="02010803020104030203" pitchFamily="2" charset="-79"/>
              </a:rPr>
              <a:t>to</a:t>
            </a:r>
            <a:r>
              <a:rPr lang="en-US" sz="1600" b="1" spc="50"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50" dirty="0">
                <a:solidFill>
                  <a:schemeClr val="tx1"/>
                </a:solidFill>
                <a:latin typeface="Aharoni" panose="02010803020104030203" pitchFamily="2" charset="-79"/>
                <a:cs typeface="Aharoni" panose="02010803020104030203" pitchFamily="2" charset="-79"/>
              </a:rPr>
              <a:t> </a:t>
            </a:r>
            <a:r>
              <a:rPr lang="en-US" sz="1600" b="1" spc="60" dirty="0">
                <a:solidFill>
                  <a:schemeClr val="tx1"/>
                </a:solidFill>
                <a:latin typeface="Aharoni" panose="02010803020104030203" pitchFamily="2" charset="-79"/>
                <a:cs typeface="Aharoni" panose="02010803020104030203" pitchFamily="2" charset="-79"/>
              </a:rPr>
              <a:t>poured</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concrete</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wall,</a:t>
            </a:r>
            <a:r>
              <a:rPr lang="en-US" sz="1600" b="1" spc="5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a</a:t>
            </a:r>
            <a:r>
              <a:rPr lang="en-US" sz="1600" b="1" spc="50" dirty="0">
                <a:solidFill>
                  <a:schemeClr val="tx1"/>
                </a:solidFill>
                <a:latin typeface="Aharoni" panose="02010803020104030203" pitchFamily="2" charset="-79"/>
                <a:cs typeface="Aharoni" panose="02010803020104030203" pitchFamily="2" charset="-79"/>
              </a:rPr>
              <a:t> </a:t>
            </a:r>
            <a:r>
              <a:rPr lang="en-US" sz="1600" b="1" spc="-10" dirty="0">
                <a:solidFill>
                  <a:schemeClr val="tx1"/>
                </a:solidFill>
                <a:latin typeface="Aharoni" panose="02010803020104030203" pitchFamily="2" charset="-79"/>
                <a:cs typeface="Aharoni" panose="02010803020104030203" pitchFamily="2" charset="-79"/>
              </a:rPr>
              <a:t>crane </a:t>
            </a:r>
            <a:r>
              <a:rPr lang="en-US" sz="1600" b="1" dirty="0">
                <a:solidFill>
                  <a:schemeClr val="tx1"/>
                </a:solidFill>
                <a:latin typeface="Aharoni" panose="02010803020104030203" pitchFamily="2" charset="-79"/>
                <a:cs typeface="Aharoni" panose="02010803020104030203" pitchFamily="2" charset="-79"/>
              </a:rPr>
              <a:t>will</a:t>
            </a:r>
            <a:r>
              <a:rPr lang="en-US" sz="1600" b="1" spc="3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be</a:t>
            </a:r>
            <a:r>
              <a:rPr lang="en-US" sz="1600" b="1" spc="3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needed</a:t>
            </a:r>
            <a:r>
              <a:rPr lang="en-US" sz="1600" b="1" spc="35" dirty="0">
                <a:solidFill>
                  <a:schemeClr val="tx1"/>
                </a:solidFill>
                <a:latin typeface="Aharoni" panose="02010803020104030203" pitchFamily="2" charset="-79"/>
                <a:cs typeface="Aharoni" panose="02010803020104030203" pitchFamily="2" charset="-79"/>
              </a:rPr>
              <a:t> </a:t>
            </a:r>
            <a:r>
              <a:rPr lang="en-US" sz="1600" b="1" spc="75" dirty="0">
                <a:solidFill>
                  <a:schemeClr val="tx1"/>
                </a:solidFill>
                <a:latin typeface="Aharoni" panose="02010803020104030203" pitchFamily="2" charset="-79"/>
                <a:cs typeface="Aharoni" panose="02010803020104030203" pitchFamily="2" charset="-79"/>
              </a:rPr>
              <a:t>to</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place</a:t>
            </a:r>
            <a:r>
              <a:rPr lang="en-US" sz="1600" b="1" spc="3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3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walls</a:t>
            </a:r>
            <a:r>
              <a:rPr lang="en-US" sz="1600" b="1" spc="40" dirty="0">
                <a:solidFill>
                  <a:schemeClr val="tx1"/>
                </a:solidFill>
                <a:latin typeface="Aharoni" panose="02010803020104030203" pitchFamily="2" charset="-79"/>
                <a:cs typeface="Aharoni" panose="02010803020104030203" pitchFamily="2" charset="-79"/>
              </a:rPr>
              <a:t> </a:t>
            </a:r>
            <a:r>
              <a:rPr lang="en-US" sz="1600" b="1" spc="65" dirty="0">
                <a:solidFill>
                  <a:schemeClr val="tx1"/>
                </a:solidFill>
                <a:latin typeface="Aharoni" panose="02010803020104030203" pitchFamily="2" charset="-79"/>
                <a:cs typeface="Aharoni" panose="02010803020104030203" pitchFamily="2" charset="-79"/>
              </a:rPr>
              <a:t>on</a:t>
            </a:r>
            <a:r>
              <a:rPr lang="en-US" sz="1600" b="1" spc="3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35" dirty="0">
                <a:solidFill>
                  <a:schemeClr val="tx1"/>
                </a:solidFill>
                <a:latin typeface="Aharoni" panose="02010803020104030203" pitchFamily="2" charset="-79"/>
                <a:cs typeface="Aharoni" panose="02010803020104030203" pitchFamily="2" charset="-79"/>
              </a:rPr>
              <a:t> </a:t>
            </a:r>
            <a:r>
              <a:rPr lang="en-US" sz="1600" b="1" spc="50" dirty="0">
                <a:solidFill>
                  <a:schemeClr val="tx1"/>
                </a:solidFill>
                <a:latin typeface="Aharoni" panose="02010803020104030203" pitchFamily="2" charset="-79"/>
                <a:cs typeface="Aharoni" panose="02010803020104030203" pitchFamily="2" charset="-79"/>
              </a:rPr>
              <a:t>footer.</a:t>
            </a:r>
            <a:r>
              <a:rPr lang="en-US" sz="1600" b="1" spc="3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The</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cost</a:t>
            </a:r>
            <a:r>
              <a:rPr lang="en-US" sz="1600" b="1" spc="35" dirty="0">
                <a:solidFill>
                  <a:schemeClr val="tx1"/>
                </a:solidFill>
                <a:latin typeface="Aharoni" panose="02010803020104030203" pitchFamily="2" charset="-79"/>
                <a:cs typeface="Aharoni" panose="02010803020104030203" pitchFamily="2" charset="-79"/>
              </a:rPr>
              <a:t> </a:t>
            </a:r>
            <a:r>
              <a:rPr lang="en-US" sz="1600" b="1" spc="75" dirty="0">
                <a:solidFill>
                  <a:schemeClr val="tx1"/>
                </a:solidFill>
                <a:latin typeface="Aharoni" panose="02010803020104030203" pitchFamily="2" charset="-79"/>
                <a:cs typeface="Aharoni" panose="02010803020104030203" pitchFamily="2" charset="-79"/>
              </a:rPr>
              <a:t>for</a:t>
            </a:r>
            <a:r>
              <a:rPr lang="en-US" sz="1600" b="1" spc="3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such</a:t>
            </a:r>
            <a:r>
              <a:rPr lang="en-US" sz="1600" b="1" spc="35" dirty="0">
                <a:solidFill>
                  <a:schemeClr val="tx1"/>
                </a:solidFill>
                <a:latin typeface="Aharoni" panose="02010803020104030203" pitchFamily="2" charset="-79"/>
                <a:cs typeface="Aharoni" panose="02010803020104030203" pitchFamily="2" charset="-79"/>
              </a:rPr>
              <a:t> </a:t>
            </a:r>
            <a:r>
              <a:rPr lang="en-US" sz="1600" b="1" spc="50" dirty="0">
                <a:solidFill>
                  <a:schemeClr val="tx1"/>
                </a:solidFill>
                <a:latin typeface="Aharoni" panose="02010803020104030203" pitchFamily="2" charset="-79"/>
                <a:cs typeface="Aharoni" panose="02010803020104030203" pitchFamily="2" charset="-79"/>
              </a:rPr>
              <a:t>major</a:t>
            </a:r>
            <a:r>
              <a:rPr lang="en-US" sz="1600" b="1" spc="500" dirty="0">
                <a:solidFill>
                  <a:schemeClr val="tx1"/>
                </a:solidFill>
                <a:latin typeface="Aharoni" panose="02010803020104030203" pitchFamily="2" charset="-79"/>
                <a:cs typeface="Aharoni" panose="02010803020104030203" pitchFamily="2" charset="-79"/>
              </a:rPr>
              <a:t> </a:t>
            </a:r>
            <a:r>
              <a:rPr lang="en-US" sz="1600" b="1" spc="60" dirty="0">
                <a:solidFill>
                  <a:schemeClr val="tx1"/>
                </a:solidFill>
                <a:latin typeface="Aharoni" panose="02010803020104030203" pitchFamily="2" charset="-79"/>
                <a:cs typeface="Aharoni" panose="02010803020104030203" pitchFamily="2" charset="-79"/>
              </a:rPr>
              <a:t>equipment</a:t>
            </a:r>
            <a:r>
              <a:rPr lang="en-US" sz="1600" b="1" spc="40"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can</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increase</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total</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cost</a:t>
            </a:r>
            <a:r>
              <a:rPr lang="en-US" sz="1600" b="1" spc="45" dirty="0">
                <a:solidFill>
                  <a:schemeClr val="tx1"/>
                </a:solidFill>
                <a:latin typeface="Aharoni" panose="02010803020104030203" pitchFamily="2" charset="-79"/>
                <a:cs typeface="Aharoni" panose="02010803020104030203" pitchFamily="2" charset="-79"/>
              </a:rPr>
              <a:t> </a:t>
            </a:r>
            <a:r>
              <a:rPr lang="en-US" sz="1600" b="1" spc="65" dirty="0">
                <a:solidFill>
                  <a:schemeClr val="tx1"/>
                </a:solidFill>
                <a:latin typeface="Aharoni" panose="02010803020104030203" pitchFamily="2" charset="-79"/>
                <a:cs typeface="Aharoni" panose="02010803020104030203" pitchFamily="2" charset="-79"/>
              </a:rPr>
              <a:t>of</a:t>
            </a:r>
            <a:r>
              <a:rPr lang="en-US" sz="1600" b="1" spc="45" dirty="0">
                <a:solidFill>
                  <a:schemeClr val="tx1"/>
                </a:solidFill>
                <a:latin typeface="Aharoni" panose="02010803020104030203" pitchFamily="2" charset="-79"/>
                <a:cs typeface="Aharoni" panose="02010803020104030203" pitchFamily="2" charset="-79"/>
              </a:rPr>
              <a:t> </a:t>
            </a:r>
            <a:r>
              <a:rPr lang="en-US" sz="1600" b="1" spc="55" dirty="0">
                <a:solidFill>
                  <a:schemeClr val="tx1"/>
                </a:solidFill>
                <a:latin typeface="Aharoni" panose="02010803020104030203" pitchFamily="2" charset="-79"/>
                <a:cs typeface="Aharoni" panose="02010803020104030203" pitchFamily="2" charset="-79"/>
              </a:rPr>
              <a:t>the</a:t>
            </a:r>
            <a:r>
              <a:rPr lang="en-US" sz="1600" b="1" spc="45" dirty="0">
                <a:solidFill>
                  <a:schemeClr val="tx1"/>
                </a:solidFill>
                <a:latin typeface="Aharoni" panose="02010803020104030203" pitchFamily="2" charset="-79"/>
                <a:cs typeface="Aharoni" panose="02010803020104030203" pitchFamily="2" charset="-79"/>
              </a:rPr>
              <a:t> </a:t>
            </a:r>
            <a:r>
              <a:rPr lang="en-US" sz="1600" b="1" dirty="0">
                <a:solidFill>
                  <a:schemeClr val="tx1"/>
                </a:solidFill>
                <a:latin typeface="Aharoni" panose="02010803020104030203" pitchFamily="2" charset="-79"/>
                <a:cs typeface="Aharoni" panose="02010803020104030203" pitchFamily="2" charset="-79"/>
              </a:rPr>
              <a:t>basement</a:t>
            </a:r>
            <a:r>
              <a:rPr lang="en-US" sz="1600" b="1" spc="45" dirty="0">
                <a:solidFill>
                  <a:schemeClr val="tx1"/>
                </a:solidFill>
                <a:latin typeface="Aharoni" panose="02010803020104030203" pitchFamily="2" charset="-79"/>
                <a:cs typeface="Aharoni" panose="02010803020104030203" pitchFamily="2" charset="-79"/>
              </a:rPr>
              <a:t> </a:t>
            </a:r>
            <a:r>
              <a:rPr lang="en-US" sz="1600" b="1" spc="-10" dirty="0">
                <a:solidFill>
                  <a:schemeClr val="tx1"/>
                </a:solidFill>
                <a:latin typeface="Aharoni" panose="02010803020104030203" pitchFamily="2" charset="-79"/>
                <a:cs typeface="Aharoni" panose="02010803020104030203" pitchFamily="2" charset="-79"/>
              </a:rPr>
              <a:t>construction.</a:t>
            </a:r>
            <a:endParaRPr lang="en-US" sz="1600" b="1" dirty="0">
              <a:solidFill>
                <a:schemeClr val="tx1"/>
              </a:solidFill>
              <a:latin typeface="Aharoni" panose="02010803020104030203" pitchFamily="2" charset="-79"/>
              <a:cs typeface="Aharoni" panose="02010803020104030203" pitchFamily="2" charset="-79"/>
            </a:endParaRPr>
          </a:p>
          <a:p>
            <a:endParaRPr lang="en-IN" dirty="0"/>
          </a:p>
        </p:txBody>
      </p:sp>
      <p:pic>
        <p:nvPicPr>
          <p:cNvPr id="7" name="object 8">
            <a:extLst>
              <a:ext uri="{FF2B5EF4-FFF2-40B4-BE49-F238E27FC236}">
                <a16:creationId xmlns:a16="http://schemas.microsoft.com/office/drawing/2014/main" id="{EF17E485-061D-968C-32E4-A0F3DAAA0341}"/>
              </a:ext>
            </a:extLst>
          </p:cNvPr>
          <p:cNvPicPr/>
          <p:nvPr/>
        </p:nvPicPr>
        <p:blipFill>
          <a:blip r:embed="rId3" cstate="print"/>
          <a:stretch>
            <a:fillRect/>
          </a:stretch>
        </p:blipFill>
        <p:spPr>
          <a:xfrm>
            <a:off x="5245101" y="1317945"/>
            <a:ext cx="3619499" cy="2109275"/>
          </a:xfrm>
          <a:prstGeom prst="rect">
            <a:avLst/>
          </a:prstGeom>
        </p:spPr>
      </p:pic>
    </p:spTree>
    <p:extLst>
      <p:ext uri="{BB962C8B-B14F-4D97-AF65-F5344CB8AC3E}">
        <p14:creationId xmlns:p14="http://schemas.microsoft.com/office/powerpoint/2010/main" val="3759589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54884" y="514350"/>
            <a:ext cx="7563803" cy="4114800"/>
            <a:chOff x="2116121" y="1028701"/>
            <a:chExt cx="15127605" cy="8229600"/>
          </a:xfrm>
        </p:grpSpPr>
        <p:sp>
          <p:nvSpPr>
            <p:cNvPr id="3" name="object 3"/>
            <p:cNvSpPr/>
            <p:nvPr/>
          </p:nvSpPr>
          <p:spPr>
            <a:xfrm>
              <a:off x="2116121" y="1725230"/>
              <a:ext cx="11637010" cy="1781175"/>
            </a:xfrm>
            <a:custGeom>
              <a:avLst/>
              <a:gdLst/>
              <a:ahLst/>
              <a:cxnLst/>
              <a:rect l="l" t="t" r="r" b="b"/>
              <a:pathLst>
                <a:path w="11637010" h="1781175">
                  <a:moveTo>
                    <a:pt x="11636807" y="1780895"/>
                  </a:moveTo>
                  <a:lnTo>
                    <a:pt x="0" y="1780895"/>
                  </a:lnTo>
                  <a:lnTo>
                    <a:pt x="0" y="0"/>
                  </a:lnTo>
                  <a:lnTo>
                    <a:pt x="11636807" y="0"/>
                  </a:lnTo>
                  <a:lnTo>
                    <a:pt x="11636807" y="1780895"/>
                  </a:lnTo>
                  <a:close/>
                </a:path>
              </a:pathLst>
            </a:custGeom>
            <a:solidFill>
              <a:srgbClr val="FA5300"/>
            </a:solidFill>
          </p:spPr>
          <p:txBody>
            <a:bodyPr wrap="square" lIns="0" tIns="0" rIns="0" bIns="0" rtlCol="0"/>
            <a:lstStyle/>
            <a:p>
              <a:pPr defTabSz="457200">
                <a:buClrTx/>
              </a:pPr>
              <a:endParaRPr sz="900" kern="1200" dirty="0">
                <a:solidFill>
                  <a:prstClr val="black"/>
                </a:solidFill>
                <a:latin typeface="Calibri"/>
                <a:ea typeface="+mn-ea"/>
                <a:cs typeface="+mn-cs"/>
              </a:endParaRPr>
            </a:p>
          </p:txBody>
        </p:sp>
        <p:pic>
          <p:nvPicPr>
            <p:cNvPr id="4" name="object 4"/>
            <p:cNvPicPr/>
            <p:nvPr/>
          </p:nvPicPr>
          <p:blipFill>
            <a:blip r:embed="rId2" cstate="print"/>
            <a:stretch>
              <a:fillRect/>
            </a:stretch>
          </p:blipFill>
          <p:spPr>
            <a:xfrm>
              <a:off x="9785593" y="1028701"/>
              <a:ext cx="7458074" cy="8229599"/>
            </a:xfrm>
            <a:prstGeom prst="rect">
              <a:avLst/>
            </a:prstGeom>
          </p:spPr>
        </p:pic>
      </p:grpSp>
      <p:sp>
        <p:nvSpPr>
          <p:cNvPr id="5" name="object 5"/>
          <p:cNvSpPr txBox="1"/>
          <p:nvPr/>
        </p:nvSpPr>
        <p:spPr>
          <a:xfrm>
            <a:off x="508000" y="123100"/>
            <a:ext cx="979769" cy="138692"/>
          </a:xfrm>
          <a:prstGeom prst="rect">
            <a:avLst/>
          </a:prstGeom>
        </p:spPr>
        <p:txBody>
          <a:bodyPr vert="horz" wrap="square" lIns="0" tIns="6350" rIns="0" bIns="0" rtlCol="0">
            <a:spAutoFit/>
          </a:bodyPr>
          <a:lstStyle/>
          <a:p>
            <a:pPr marL="6350" defTabSz="457200">
              <a:lnSpc>
                <a:spcPts val="1075"/>
              </a:lnSpc>
              <a:spcBef>
                <a:spcPts val="50"/>
              </a:spcBef>
              <a:buClrTx/>
            </a:pPr>
            <a:r>
              <a:rPr lang="en-IN" sz="900" b="1" kern="1200" spc="33" dirty="0">
                <a:solidFill>
                  <a:srgbClr val="FA5300"/>
                </a:solidFill>
                <a:latin typeface="Trebuchet MS"/>
                <a:ea typeface="+mn-ea"/>
                <a:cs typeface="Trebuchet MS"/>
              </a:rPr>
              <a:t>Temporary Shed</a:t>
            </a:r>
          </a:p>
        </p:txBody>
      </p:sp>
      <p:sp>
        <p:nvSpPr>
          <p:cNvPr id="10" name="object 10"/>
          <p:cNvSpPr txBox="1">
            <a:spLocks noGrp="1"/>
          </p:cNvSpPr>
          <p:nvPr>
            <p:ph type="ftr" sz="quarter" idx="5"/>
          </p:nvPr>
        </p:nvSpPr>
        <p:spPr>
          <a:xfrm>
            <a:off x="237199" y="4702168"/>
            <a:ext cx="34204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11" name="object 11"/>
          <p:cNvSpPr txBox="1"/>
          <p:nvPr/>
        </p:nvSpPr>
        <p:spPr>
          <a:xfrm>
            <a:off x="8167836" y="4763040"/>
            <a:ext cx="450850" cy="243656"/>
          </a:xfrm>
          <a:prstGeom prst="rect">
            <a:avLst/>
          </a:prstGeom>
        </p:spPr>
        <p:txBody>
          <a:bodyPr vert="horz" wrap="square" lIns="0" tIns="0" rIns="0" bIns="0" rtlCol="0">
            <a:spAutoFit/>
          </a:bodyPr>
          <a:lstStyle/>
          <a:p>
            <a:pPr marL="6350" defTabSz="457200">
              <a:lnSpc>
                <a:spcPts val="1890"/>
              </a:lnSpc>
              <a:buClrTx/>
            </a:pPr>
            <a:r>
              <a:rPr lang="en-IN" sz="1800" kern="1200" spc="60" baseline="2314" dirty="0">
                <a:solidFill>
                  <a:srgbClr val="3C2920"/>
                </a:solidFill>
                <a:latin typeface="Trebuchet MS"/>
                <a:ea typeface="+mn-ea"/>
                <a:cs typeface="Trebuchet MS"/>
              </a:rPr>
              <a:t>26</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6" name="object 6"/>
          <p:cNvSpPr txBox="1"/>
          <p:nvPr/>
        </p:nvSpPr>
        <p:spPr>
          <a:xfrm>
            <a:off x="1054884" y="1962150"/>
            <a:ext cx="5079217" cy="1958228"/>
          </a:xfrm>
          <a:prstGeom prst="rect">
            <a:avLst/>
          </a:prstGeom>
        </p:spPr>
        <p:txBody>
          <a:bodyPr vert="horz" wrap="square" lIns="0" tIns="6350" rIns="0" bIns="0" rtlCol="0">
            <a:spAutoFit/>
          </a:bodyPr>
          <a:lstStyle/>
          <a:p>
            <a:pPr marL="234950" indent="-228600" algn="just" defTabSz="457200">
              <a:spcBef>
                <a:spcPts val="50"/>
              </a:spcBef>
              <a:buClrTx/>
              <a:buFont typeface="Wingdings" panose="05000000000000000000" pitchFamily="2" charset="2"/>
              <a:buChar char="v"/>
            </a:pPr>
            <a:r>
              <a:rPr lang="en-US" b="1" i="1" u="sng" kern="1200" spc="38" dirty="0">
                <a:solidFill>
                  <a:srgbClr val="FA5300"/>
                </a:solidFill>
                <a:latin typeface="Trebuchet MS"/>
                <a:ea typeface="+mn-ea"/>
                <a:cs typeface="Trebuchet MS"/>
              </a:rPr>
              <a:t>PUF Panel Sheds</a:t>
            </a:r>
          </a:p>
          <a:p>
            <a:pPr marL="6350" algn="just" defTabSz="457200">
              <a:spcBef>
                <a:spcPts val="50"/>
              </a:spcBef>
              <a:buClrTx/>
            </a:pPr>
            <a:r>
              <a:rPr lang="en-US" b="1" kern="1200" spc="38" dirty="0">
                <a:solidFill>
                  <a:srgbClr val="FA5300"/>
                </a:solidFill>
                <a:latin typeface="Trebuchet MS"/>
                <a:ea typeface="+mn-ea"/>
                <a:cs typeface="Trebuchet MS"/>
              </a:rPr>
              <a:t>PUF or polyurethane foam panels are one of the most widely used sandwich panels in prefabricated construction technology. It consists of two sheets made of pre-painted galvanized iron or an equivalent structural sheet, which forms an insulated layer around the core made of by polyurethane form. PUF panel sheds are a good choice when long-term strength and resistance to fire, weather, rot, or termites are desired. </a:t>
            </a:r>
          </a:p>
        </p:txBody>
      </p:sp>
      <p:sp>
        <p:nvSpPr>
          <p:cNvPr id="9" name="object 9"/>
          <p:cNvSpPr txBox="1"/>
          <p:nvPr/>
        </p:nvSpPr>
        <p:spPr>
          <a:xfrm>
            <a:off x="1295400" y="966148"/>
            <a:ext cx="3729037" cy="683520"/>
          </a:xfrm>
          <a:prstGeom prst="rect">
            <a:avLst/>
          </a:prstGeom>
        </p:spPr>
        <p:txBody>
          <a:bodyPr vert="horz" wrap="square" lIns="0" tIns="6350" rIns="0" bIns="0" rtlCol="0">
            <a:spAutoFit/>
          </a:bodyPr>
          <a:lstStyle/>
          <a:p>
            <a:pPr defTabSz="457200">
              <a:spcBef>
                <a:spcPts val="50"/>
              </a:spcBef>
              <a:buClrTx/>
            </a:pPr>
            <a:r>
              <a:rPr lang="en-US" sz="2200" b="1" kern="1200" spc="60" dirty="0">
                <a:solidFill>
                  <a:srgbClr val="FFFFFF"/>
                </a:solidFill>
                <a:latin typeface="Trebuchet MS"/>
                <a:ea typeface="+mn-ea"/>
                <a:cs typeface="Trebuchet MS"/>
              </a:rPr>
              <a:t>Types Of temporary shed (On the basis of material)</a:t>
            </a:r>
          </a:p>
        </p:txBody>
      </p:sp>
    </p:spTree>
    <p:extLst>
      <p:ext uri="{BB962C8B-B14F-4D97-AF65-F5344CB8AC3E}">
        <p14:creationId xmlns:p14="http://schemas.microsoft.com/office/powerpoint/2010/main" val="2700861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6582701" cy="160300"/>
          </a:xfrm>
          <a:prstGeom prst="rect">
            <a:avLst/>
          </a:prstGeom>
        </p:spPr>
        <p:txBody>
          <a:bodyPr vert="horz" wrap="square" lIns="0" tIns="21590" rIns="0" bIns="0" rtlCol="0">
            <a:spAutoFit/>
          </a:bodyPr>
          <a:lstStyle/>
          <a:p>
            <a:pPr marL="6350" defTabSz="457200">
              <a:spcBef>
                <a:spcPts val="170"/>
              </a:spcBef>
              <a:buClrTx/>
            </a:pPr>
            <a:r>
              <a:rPr lang="en-US" kern="1200" spc="-35" dirty="0">
                <a:ea typeface="+mn-ea"/>
              </a:rPr>
              <a:t>Types Of temporary shed (On the basis of material)</a:t>
            </a: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sz="1800" kern="1200" spc="64" baseline="2314" dirty="0">
                <a:solidFill>
                  <a:srgbClr val="3C2920"/>
                </a:solidFill>
                <a:latin typeface="Trebuchet MS"/>
                <a:ea typeface="+mn-ea"/>
                <a:cs typeface="Trebuchet MS"/>
              </a:rPr>
              <a:t>2</a:t>
            </a:r>
            <a:r>
              <a:rPr lang="en-IN" sz="1800" kern="1200" spc="64" baseline="2314" dirty="0">
                <a:solidFill>
                  <a:srgbClr val="3C2920"/>
                </a:solidFill>
                <a:latin typeface="Trebuchet MS"/>
                <a:ea typeface="+mn-ea"/>
                <a:cs typeface="Trebuchet MS"/>
              </a:rPr>
              <a:t>7</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pic>
        <p:nvPicPr>
          <p:cNvPr id="6" name="Picture 5">
            <a:extLst>
              <a:ext uri="{FF2B5EF4-FFF2-40B4-BE49-F238E27FC236}">
                <a16:creationId xmlns:a16="http://schemas.microsoft.com/office/drawing/2014/main" id="{974188DC-CBC4-EA3B-177C-F9EA261A536C}"/>
              </a:ext>
            </a:extLst>
          </p:cNvPr>
          <p:cNvPicPr>
            <a:picLocks noChangeAspect="1"/>
          </p:cNvPicPr>
          <p:nvPr/>
        </p:nvPicPr>
        <p:blipFill>
          <a:blip r:embed="rId2"/>
          <a:stretch>
            <a:fillRect/>
          </a:stretch>
        </p:blipFill>
        <p:spPr>
          <a:xfrm>
            <a:off x="334315" y="514350"/>
            <a:ext cx="1189686" cy="1167552"/>
          </a:xfrm>
          <a:prstGeom prst="rect">
            <a:avLst/>
          </a:prstGeom>
        </p:spPr>
      </p:pic>
      <p:pic>
        <p:nvPicPr>
          <p:cNvPr id="10" name="Picture 9">
            <a:extLst>
              <a:ext uri="{FF2B5EF4-FFF2-40B4-BE49-F238E27FC236}">
                <a16:creationId xmlns:a16="http://schemas.microsoft.com/office/drawing/2014/main" id="{5B4ACAF5-6883-600D-7393-7C24FA7D4722}"/>
              </a:ext>
            </a:extLst>
          </p:cNvPr>
          <p:cNvPicPr>
            <a:picLocks noChangeAspect="1"/>
          </p:cNvPicPr>
          <p:nvPr/>
        </p:nvPicPr>
        <p:blipFill>
          <a:blip r:embed="rId3"/>
          <a:stretch>
            <a:fillRect/>
          </a:stretch>
        </p:blipFill>
        <p:spPr>
          <a:xfrm>
            <a:off x="7427178" y="2571750"/>
            <a:ext cx="1382508" cy="2057757"/>
          </a:xfrm>
          <a:prstGeom prst="rect">
            <a:avLst/>
          </a:prstGeom>
        </p:spPr>
      </p:pic>
      <p:pic>
        <p:nvPicPr>
          <p:cNvPr id="4" name="Picture 3" descr="A picture containing case&#10;&#10;Description automatically generated">
            <a:extLst>
              <a:ext uri="{FF2B5EF4-FFF2-40B4-BE49-F238E27FC236}">
                <a16:creationId xmlns:a16="http://schemas.microsoft.com/office/drawing/2014/main" id="{69BC39BD-15CE-3FBC-8264-53B607C7B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533651"/>
            <a:ext cx="2194601" cy="1861813"/>
          </a:xfrm>
          <a:prstGeom prst="rect">
            <a:avLst/>
          </a:prstGeom>
        </p:spPr>
      </p:pic>
      <p:pic>
        <p:nvPicPr>
          <p:cNvPr id="11" name="Picture 10" descr="Text, whiteboard&#10;&#10;Description automatically generated">
            <a:extLst>
              <a:ext uri="{FF2B5EF4-FFF2-40B4-BE49-F238E27FC236}">
                <a16:creationId xmlns:a16="http://schemas.microsoft.com/office/drawing/2014/main" id="{6019FB0A-0C54-30B6-1946-017E7FCAE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471488"/>
            <a:ext cx="2331168" cy="1210414"/>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B2B6B043-D38F-048B-1A27-E932FC65DF9B}"/>
              </a:ext>
            </a:extLst>
          </p:cNvPr>
          <p:cNvPicPr>
            <a:picLocks noChangeAspect="1"/>
          </p:cNvPicPr>
          <p:nvPr/>
        </p:nvPicPr>
        <p:blipFill rotWithShape="1">
          <a:blip r:embed="rId6">
            <a:extLst>
              <a:ext uri="{28A0092B-C50C-407E-A947-70E740481C1C}">
                <a14:useLocalDpi xmlns:a14="http://schemas.microsoft.com/office/drawing/2010/main" val="0"/>
              </a:ext>
            </a:extLst>
          </a:blip>
          <a:srcRect l="1527" t="1876" r="3804" b="1944"/>
          <a:stretch/>
        </p:blipFill>
        <p:spPr>
          <a:xfrm>
            <a:off x="5105400" y="400050"/>
            <a:ext cx="2362200" cy="1790700"/>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6C368B7D-3EEE-935B-4655-82E66F691320}"/>
              </a:ext>
            </a:extLst>
          </p:cNvPr>
          <p:cNvPicPr>
            <a:picLocks noChangeAspect="1"/>
          </p:cNvPicPr>
          <p:nvPr/>
        </p:nvPicPr>
        <p:blipFill rotWithShape="1">
          <a:blip r:embed="rId7">
            <a:extLst>
              <a:ext uri="{28A0092B-C50C-407E-A947-70E740481C1C}">
                <a14:useLocalDpi xmlns:a14="http://schemas.microsoft.com/office/drawing/2010/main" val="0"/>
              </a:ext>
            </a:extLst>
          </a:blip>
          <a:srcRect t="14091" b="12497"/>
          <a:stretch/>
        </p:blipFill>
        <p:spPr>
          <a:xfrm>
            <a:off x="840925" y="1954860"/>
            <a:ext cx="3175724" cy="2331391"/>
          </a:xfrm>
          <a:prstGeom prst="rect">
            <a:avLst/>
          </a:prstGeom>
        </p:spPr>
      </p:pic>
    </p:spTree>
    <p:extLst>
      <p:ext uri="{BB962C8B-B14F-4D97-AF65-F5344CB8AC3E}">
        <p14:creationId xmlns:p14="http://schemas.microsoft.com/office/powerpoint/2010/main" val="2138785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0966" y="628039"/>
            <a:ext cx="8473123" cy="3885883"/>
            <a:chOff x="1341931" y="1256078"/>
            <a:chExt cx="16946245" cy="7771765"/>
          </a:xfrm>
        </p:grpSpPr>
        <p:pic>
          <p:nvPicPr>
            <p:cNvPr id="3" name="object 3"/>
            <p:cNvPicPr/>
            <p:nvPr/>
          </p:nvPicPr>
          <p:blipFill>
            <a:blip r:embed="rId2" cstate="print"/>
            <a:stretch>
              <a:fillRect/>
            </a:stretch>
          </p:blipFill>
          <p:spPr>
            <a:xfrm>
              <a:off x="1341931" y="1256078"/>
              <a:ext cx="5646241" cy="6762749"/>
            </a:xfrm>
            <a:prstGeom prst="rect">
              <a:avLst/>
            </a:prstGeom>
          </p:spPr>
        </p:pic>
        <p:sp>
          <p:nvSpPr>
            <p:cNvPr id="4" name="object 4"/>
            <p:cNvSpPr/>
            <p:nvPr/>
          </p:nvSpPr>
          <p:spPr>
            <a:xfrm>
              <a:off x="1371355" y="8018020"/>
              <a:ext cx="16917035" cy="1009650"/>
            </a:xfrm>
            <a:custGeom>
              <a:avLst/>
              <a:gdLst/>
              <a:ahLst/>
              <a:cxnLst/>
              <a:rect l="l" t="t" r="r" b="b"/>
              <a:pathLst>
                <a:path w="16917035" h="1009650">
                  <a:moveTo>
                    <a:pt x="0" y="0"/>
                  </a:moveTo>
                  <a:lnTo>
                    <a:pt x="16916643" y="0"/>
                  </a:lnTo>
                  <a:lnTo>
                    <a:pt x="16916643" y="1009586"/>
                  </a:lnTo>
                  <a:lnTo>
                    <a:pt x="0" y="1009586"/>
                  </a:lnTo>
                  <a:lnTo>
                    <a:pt x="0" y="0"/>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grpSp>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Question’s</a:t>
            </a:r>
            <a:endParaRPr kern="1200" spc="-63" dirty="0">
              <a:ea typeface="+mn-ea"/>
            </a:endParaRP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sz="1800" kern="1200" spc="64" baseline="2314" dirty="0">
                <a:solidFill>
                  <a:srgbClr val="3C2920"/>
                </a:solidFill>
                <a:latin typeface="Trebuchet MS"/>
                <a:ea typeface="+mn-ea"/>
                <a:cs typeface="Trebuchet MS"/>
              </a:rPr>
              <a:t>2</a:t>
            </a:r>
            <a:r>
              <a:rPr lang="en-IN" sz="1800" kern="1200" spc="64" baseline="2314" dirty="0">
                <a:solidFill>
                  <a:srgbClr val="3C2920"/>
                </a:solidFill>
                <a:latin typeface="Trebuchet MS"/>
                <a:ea typeface="+mn-ea"/>
                <a:cs typeface="Trebuchet MS"/>
              </a:rPr>
              <a:t>8</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7" name="object 7"/>
          <p:cNvSpPr txBox="1"/>
          <p:nvPr/>
        </p:nvSpPr>
        <p:spPr>
          <a:xfrm>
            <a:off x="4052972" y="419951"/>
            <a:ext cx="4332923" cy="437299"/>
          </a:xfrm>
          <a:prstGeom prst="rect">
            <a:avLst/>
          </a:prstGeom>
        </p:spPr>
        <p:txBody>
          <a:bodyPr vert="horz" wrap="square" lIns="0" tIns="6350" rIns="0" bIns="0" rtlCol="0">
            <a:spAutoFit/>
          </a:bodyPr>
          <a:lstStyle/>
          <a:p>
            <a:pPr marL="6350" algn="just" defTabSz="457200">
              <a:spcBef>
                <a:spcPts val="50"/>
              </a:spcBef>
              <a:buClrTx/>
            </a:pPr>
            <a:r>
              <a:rPr lang="en-IN" sz="2800" b="1" kern="1200" spc="-3" dirty="0">
                <a:solidFill>
                  <a:srgbClr val="FA5300"/>
                </a:solidFill>
                <a:latin typeface="Trebuchet MS"/>
                <a:ea typeface="+mn-ea"/>
                <a:cs typeface="Trebuchet MS"/>
              </a:rPr>
              <a:t>Question's</a:t>
            </a:r>
            <a:endParaRPr lang="en-IN" sz="2800" b="1" kern="1200" spc="140" dirty="0">
              <a:solidFill>
                <a:srgbClr val="FA5300"/>
              </a:solidFill>
              <a:latin typeface="Trebuchet MS"/>
              <a:ea typeface="+mn-ea"/>
              <a:cs typeface="Trebuchet MS"/>
            </a:endParaRPr>
          </a:p>
        </p:txBody>
      </p:sp>
      <p:sp>
        <p:nvSpPr>
          <p:cNvPr id="6" name="object 6">
            <a:extLst>
              <a:ext uri="{FF2B5EF4-FFF2-40B4-BE49-F238E27FC236}">
                <a16:creationId xmlns:a16="http://schemas.microsoft.com/office/drawing/2014/main" id="{5C417317-2238-0CD2-8130-BCF2E2B1D52B}"/>
              </a:ext>
            </a:extLst>
          </p:cNvPr>
          <p:cNvSpPr txBox="1"/>
          <p:nvPr/>
        </p:nvSpPr>
        <p:spPr>
          <a:xfrm>
            <a:off x="3645684" y="1047750"/>
            <a:ext cx="5079217" cy="2830455"/>
          </a:xfrm>
          <a:prstGeom prst="rect">
            <a:avLst/>
          </a:prstGeom>
        </p:spPr>
        <p:txBody>
          <a:bodyPr vert="horz" wrap="square" lIns="0" tIns="6350" rIns="0" bIns="0" rtlCol="0">
            <a:spAutoFit/>
          </a:bodyPr>
          <a:lstStyle/>
          <a:p>
            <a:pPr defTabSz="457200">
              <a:lnSpc>
                <a:spcPts val="2800"/>
              </a:lnSpc>
              <a:buClrTx/>
              <a:defRPr/>
            </a:pPr>
            <a:r>
              <a:rPr lang="en-US" b="1" kern="1200" spc="38" dirty="0">
                <a:solidFill>
                  <a:srgbClr val="FA5300"/>
                </a:solidFill>
                <a:latin typeface="Trebuchet MS"/>
                <a:ea typeface="+mn-ea"/>
                <a:cs typeface="Trebuchet MS"/>
              </a:rPr>
              <a:t>1Q What are the factors affecting foundation?</a:t>
            </a:r>
          </a:p>
          <a:p>
            <a:pPr defTabSz="457200">
              <a:lnSpc>
                <a:spcPts val="2800"/>
              </a:lnSpc>
              <a:buClrTx/>
              <a:defRPr/>
            </a:pPr>
            <a:r>
              <a:rPr lang="en-US" b="1" kern="1200" spc="38" dirty="0">
                <a:solidFill>
                  <a:srgbClr val="FA5300"/>
                </a:solidFill>
                <a:latin typeface="Trebuchet MS"/>
                <a:ea typeface="+mn-ea"/>
                <a:cs typeface="Trebuchet MS"/>
              </a:rPr>
              <a:t>2Q What is Deep foundations?</a:t>
            </a:r>
          </a:p>
          <a:p>
            <a:pPr defTabSz="457200">
              <a:lnSpc>
                <a:spcPts val="2800"/>
              </a:lnSpc>
              <a:buClrTx/>
              <a:defRPr/>
            </a:pPr>
            <a:r>
              <a:rPr lang="en-US" b="1" kern="1200" spc="38" dirty="0">
                <a:solidFill>
                  <a:srgbClr val="FA5300"/>
                </a:solidFill>
                <a:latin typeface="Trebuchet MS"/>
                <a:ea typeface="+mn-ea"/>
                <a:cs typeface="Trebuchet MS"/>
              </a:rPr>
              <a:t>3Q </a:t>
            </a:r>
            <a:r>
              <a:rPr lang="en-US" b="1" kern="1200" spc="38">
                <a:solidFill>
                  <a:srgbClr val="FA5300"/>
                </a:solidFill>
                <a:latin typeface="Trebuchet MS"/>
                <a:ea typeface="+mn-ea"/>
                <a:cs typeface="Trebuchet MS"/>
              </a:rPr>
              <a:t>As per code IS8758:2013 temporary </a:t>
            </a:r>
            <a:r>
              <a:rPr lang="en-US" b="1" kern="1200" spc="38" dirty="0">
                <a:solidFill>
                  <a:srgbClr val="FA5300"/>
                </a:solidFill>
                <a:latin typeface="Trebuchet MS"/>
                <a:ea typeface="+mn-ea"/>
                <a:cs typeface="Trebuchet MS"/>
              </a:rPr>
              <a:t>structures shall be adequately guyed/ braced and made secure to withstand a wind pressure of _____</a:t>
            </a:r>
            <a:r>
              <a:rPr lang="en-US" b="1" kern="1200" spc="38" dirty="0" err="1">
                <a:solidFill>
                  <a:srgbClr val="FA5300"/>
                </a:solidFill>
                <a:latin typeface="Trebuchet MS"/>
                <a:ea typeface="+mn-ea"/>
                <a:cs typeface="Trebuchet MS"/>
              </a:rPr>
              <a:t>kN</a:t>
            </a:r>
            <a:r>
              <a:rPr lang="en-US" b="1" kern="1200" spc="38" dirty="0">
                <a:solidFill>
                  <a:srgbClr val="FA5300"/>
                </a:solidFill>
                <a:latin typeface="Trebuchet MS"/>
                <a:ea typeface="+mn-ea"/>
                <a:cs typeface="Trebuchet MS"/>
              </a:rPr>
              <a:t>/m.</a:t>
            </a:r>
          </a:p>
          <a:p>
            <a:pPr defTabSz="457200">
              <a:lnSpc>
                <a:spcPts val="2800"/>
              </a:lnSpc>
              <a:buClrTx/>
              <a:defRPr/>
            </a:pPr>
            <a:r>
              <a:rPr lang="en-US" b="1" kern="1200" spc="38" dirty="0">
                <a:solidFill>
                  <a:srgbClr val="FA5300"/>
                </a:solidFill>
                <a:latin typeface="Trebuchet MS"/>
                <a:ea typeface="+mn-ea"/>
                <a:cs typeface="Trebuchet MS"/>
              </a:rPr>
              <a:t>    a) 0.98   b) 0.94   c) 0.96   d) 0.95</a:t>
            </a:r>
          </a:p>
          <a:p>
            <a:pPr defTabSz="457200">
              <a:lnSpc>
                <a:spcPts val="2800"/>
              </a:lnSpc>
              <a:buClrTx/>
              <a:defRPr/>
            </a:pPr>
            <a:r>
              <a:rPr lang="en-US" b="1" kern="1200" spc="38" dirty="0">
                <a:solidFill>
                  <a:srgbClr val="FA5300"/>
                </a:solidFill>
                <a:latin typeface="Trebuchet MS"/>
                <a:ea typeface="+mn-ea"/>
                <a:cs typeface="Trebuchet MS"/>
              </a:rPr>
              <a:t>4Q What are the consciences if wooden shed remain untreated and neglected overtime?</a:t>
            </a:r>
          </a:p>
        </p:txBody>
      </p:sp>
    </p:spTree>
    <p:extLst>
      <p:ext uri="{BB962C8B-B14F-4D97-AF65-F5344CB8AC3E}">
        <p14:creationId xmlns:p14="http://schemas.microsoft.com/office/powerpoint/2010/main" val="604670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300" y="361950"/>
            <a:ext cx="9029701" cy="4323500"/>
            <a:chOff x="1341931" y="1256078"/>
            <a:chExt cx="16946245" cy="7771765"/>
          </a:xfrm>
        </p:grpSpPr>
        <p:pic>
          <p:nvPicPr>
            <p:cNvPr id="3" name="object 3"/>
            <p:cNvPicPr/>
            <p:nvPr/>
          </p:nvPicPr>
          <p:blipFill>
            <a:blip r:embed="rId2" cstate="print"/>
            <a:stretch>
              <a:fillRect/>
            </a:stretch>
          </p:blipFill>
          <p:spPr>
            <a:xfrm>
              <a:off x="1341931" y="1256078"/>
              <a:ext cx="5646241" cy="6762749"/>
            </a:xfrm>
            <a:prstGeom prst="rect">
              <a:avLst/>
            </a:prstGeom>
          </p:spPr>
        </p:pic>
        <p:sp>
          <p:nvSpPr>
            <p:cNvPr id="4" name="object 4"/>
            <p:cNvSpPr/>
            <p:nvPr/>
          </p:nvSpPr>
          <p:spPr>
            <a:xfrm>
              <a:off x="1371355" y="8018020"/>
              <a:ext cx="16917035" cy="1009650"/>
            </a:xfrm>
            <a:custGeom>
              <a:avLst/>
              <a:gdLst/>
              <a:ahLst/>
              <a:cxnLst/>
              <a:rect l="l" t="t" r="r" b="b"/>
              <a:pathLst>
                <a:path w="16917035" h="1009650">
                  <a:moveTo>
                    <a:pt x="0" y="0"/>
                  </a:moveTo>
                  <a:lnTo>
                    <a:pt x="16916643" y="0"/>
                  </a:lnTo>
                  <a:lnTo>
                    <a:pt x="16916643" y="1009586"/>
                  </a:lnTo>
                  <a:lnTo>
                    <a:pt x="0" y="1009586"/>
                  </a:lnTo>
                  <a:lnTo>
                    <a:pt x="0" y="0"/>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grpSp>
      <p:sp>
        <p:nvSpPr>
          <p:cNvPr id="5" name="object 5"/>
          <p:cNvSpPr txBox="1">
            <a:spLocks noGrp="1"/>
          </p:cNvSpPr>
          <p:nvPr>
            <p:ph type="title"/>
          </p:nvPr>
        </p:nvSpPr>
        <p:spPr>
          <a:xfrm>
            <a:off x="508000" y="71480"/>
            <a:ext cx="1016000" cy="138692"/>
          </a:xfrm>
          <a:prstGeom prst="rect">
            <a:avLst/>
          </a:prstGeom>
        </p:spPr>
        <p:txBody>
          <a:bodyPr vert="horz" wrap="square" lIns="0" tIns="6350" rIns="0" bIns="0" rtlCol="0">
            <a:spAutoFit/>
          </a:bodyPr>
          <a:lstStyle/>
          <a:p>
            <a:pPr marL="6350">
              <a:lnSpc>
                <a:spcPts val="1075"/>
              </a:lnSpc>
              <a:spcBef>
                <a:spcPts val="50"/>
              </a:spcBef>
            </a:pPr>
            <a:r>
              <a:rPr lang="pt-BR" sz="900" spc="33" dirty="0"/>
              <a:t>Temporary Sheds</a:t>
            </a:r>
            <a:endParaRPr lang="pt-BR" sz="800" dirty="0"/>
          </a:p>
        </p:txBody>
      </p:sp>
      <p:sp>
        <p:nvSpPr>
          <p:cNvPr id="8" name="object 8"/>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Answer’s</a:t>
            </a:r>
            <a:endParaRPr kern="1200" spc="-63" dirty="0">
              <a:ea typeface="+mn-ea"/>
            </a:endParaRPr>
          </a:p>
        </p:txBody>
      </p:sp>
      <p:sp>
        <p:nvSpPr>
          <p:cNvPr id="9" name="object 9"/>
          <p:cNvSpPr txBox="1"/>
          <p:nvPr/>
        </p:nvSpPr>
        <p:spPr>
          <a:xfrm>
            <a:off x="8153326" y="4763039"/>
            <a:ext cx="465138" cy="243656"/>
          </a:xfrm>
          <a:prstGeom prst="rect">
            <a:avLst/>
          </a:prstGeom>
        </p:spPr>
        <p:txBody>
          <a:bodyPr vert="horz" wrap="square" lIns="0" tIns="0" rIns="0" bIns="0" rtlCol="0">
            <a:spAutoFit/>
          </a:bodyPr>
          <a:lstStyle/>
          <a:p>
            <a:pPr marL="6350" defTabSz="457200">
              <a:lnSpc>
                <a:spcPts val="1890"/>
              </a:lnSpc>
              <a:buClrTx/>
            </a:pPr>
            <a:r>
              <a:rPr sz="1800" kern="1200" spc="64" baseline="2314" dirty="0">
                <a:solidFill>
                  <a:srgbClr val="3C2920"/>
                </a:solidFill>
                <a:latin typeface="Trebuchet MS"/>
                <a:ea typeface="+mn-ea"/>
                <a:cs typeface="Trebuchet MS"/>
              </a:rPr>
              <a:t>2</a:t>
            </a:r>
            <a:r>
              <a:rPr lang="en-IN" sz="1800" kern="1200" spc="64" baseline="2314" dirty="0">
                <a:solidFill>
                  <a:srgbClr val="3C2920"/>
                </a:solidFill>
                <a:latin typeface="Trebuchet MS"/>
                <a:ea typeface="+mn-ea"/>
                <a:cs typeface="Trebuchet MS"/>
              </a:rPr>
              <a:t>9</a:t>
            </a:r>
            <a:r>
              <a:rPr lang="en-IN"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lang="en-IN" sz="1600" kern="1200" dirty="0">
              <a:solidFill>
                <a:prstClr val="black"/>
              </a:solidFill>
              <a:latin typeface="Trebuchet MS"/>
              <a:ea typeface="+mn-ea"/>
              <a:cs typeface="Trebuchet MS"/>
            </a:endParaRPr>
          </a:p>
        </p:txBody>
      </p:sp>
      <p:sp>
        <p:nvSpPr>
          <p:cNvPr id="7" name="object 7"/>
          <p:cNvSpPr txBox="1"/>
          <p:nvPr/>
        </p:nvSpPr>
        <p:spPr>
          <a:xfrm>
            <a:off x="3810000" y="38951"/>
            <a:ext cx="4332923" cy="437299"/>
          </a:xfrm>
          <a:prstGeom prst="rect">
            <a:avLst/>
          </a:prstGeom>
        </p:spPr>
        <p:txBody>
          <a:bodyPr vert="horz" wrap="square" lIns="0" tIns="6350" rIns="0" bIns="0" rtlCol="0">
            <a:spAutoFit/>
          </a:bodyPr>
          <a:lstStyle/>
          <a:p>
            <a:pPr marL="6350" algn="just" defTabSz="457200">
              <a:spcBef>
                <a:spcPts val="50"/>
              </a:spcBef>
              <a:buClrTx/>
            </a:pPr>
            <a:r>
              <a:rPr lang="en-IN" sz="2800" b="1" kern="1200" spc="-3" dirty="0">
                <a:solidFill>
                  <a:srgbClr val="FA5300"/>
                </a:solidFill>
                <a:latin typeface="Trebuchet MS"/>
                <a:ea typeface="+mn-ea"/>
                <a:cs typeface="Trebuchet MS"/>
              </a:rPr>
              <a:t>Answer’s</a:t>
            </a:r>
            <a:endParaRPr lang="en-IN" sz="2800" b="1" kern="1200" spc="140" dirty="0">
              <a:solidFill>
                <a:srgbClr val="FA5300"/>
              </a:solidFill>
              <a:latin typeface="Trebuchet MS"/>
              <a:ea typeface="+mn-ea"/>
              <a:cs typeface="Trebuchet MS"/>
            </a:endParaRPr>
          </a:p>
        </p:txBody>
      </p:sp>
      <p:sp>
        <p:nvSpPr>
          <p:cNvPr id="6" name="object 6">
            <a:extLst>
              <a:ext uri="{FF2B5EF4-FFF2-40B4-BE49-F238E27FC236}">
                <a16:creationId xmlns:a16="http://schemas.microsoft.com/office/drawing/2014/main" id="{EDF9A231-FAE0-539D-07E8-9F518B6B84F1}"/>
              </a:ext>
            </a:extLst>
          </p:cNvPr>
          <p:cNvSpPr txBox="1"/>
          <p:nvPr/>
        </p:nvSpPr>
        <p:spPr>
          <a:xfrm>
            <a:off x="3124200" y="552450"/>
            <a:ext cx="5562600" cy="3575146"/>
          </a:xfrm>
          <a:prstGeom prst="rect">
            <a:avLst/>
          </a:prstGeom>
        </p:spPr>
        <p:txBody>
          <a:bodyPr vert="horz" wrap="square" lIns="0" tIns="6350" rIns="0" bIns="0" rtlCol="0">
            <a:spAutoFit/>
          </a:bodyPr>
          <a:lstStyle/>
          <a:p>
            <a:pPr algn="just" defTabSz="457200">
              <a:lnSpc>
                <a:spcPct val="150000"/>
              </a:lnSpc>
              <a:buClrTx/>
              <a:defRPr/>
            </a:pPr>
            <a:r>
              <a:rPr lang="en-US" sz="1300" b="1" kern="1200" spc="38" dirty="0">
                <a:solidFill>
                  <a:srgbClr val="FA5300"/>
                </a:solidFill>
                <a:latin typeface="Trebuchet MS"/>
                <a:ea typeface="+mn-ea"/>
                <a:cs typeface="Trebuchet MS"/>
              </a:rPr>
              <a:t>1Ans.  The type of construction, Drainage conditions,     Feasibility in terms of available skilled labors and cost, type and bearing capacity of soil, seismic hazard and vulnerability of site to earthquake, magnitude of load. </a:t>
            </a:r>
          </a:p>
          <a:p>
            <a:pPr algn="just" defTabSz="457200">
              <a:lnSpc>
                <a:spcPct val="150000"/>
              </a:lnSpc>
              <a:buClrTx/>
              <a:defRPr/>
            </a:pPr>
            <a:r>
              <a:rPr lang="en-US" sz="1300" b="1" kern="1200" spc="38" dirty="0">
                <a:solidFill>
                  <a:srgbClr val="FA5300"/>
                </a:solidFill>
                <a:latin typeface="Trebuchet MS"/>
                <a:ea typeface="+mn-ea"/>
                <a:cs typeface="Trebuchet MS"/>
              </a:rPr>
              <a:t>2Ans. A deep foundation is a type of foundation that transfers loads from superstructures to the earth a greater depths from the surface than a shallow foundation does to a subsurface layer or a range of </a:t>
            </a:r>
            <a:r>
              <a:rPr lang="en-US" sz="1300" b="1" kern="1200" spc="38">
                <a:solidFill>
                  <a:srgbClr val="FA5300"/>
                </a:solidFill>
                <a:latin typeface="Trebuchet MS"/>
                <a:ea typeface="+mn-ea"/>
                <a:cs typeface="Trebuchet MS"/>
              </a:rPr>
              <a:t>depths.</a:t>
            </a:r>
            <a:endParaRPr lang="en-US" sz="1300" b="1" kern="1200" spc="38" dirty="0">
              <a:solidFill>
                <a:srgbClr val="FA5300"/>
              </a:solidFill>
              <a:latin typeface="Trebuchet MS"/>
              <a:ea typeface="+mn-ea"/>
              <a:cs typeface="Trebuchet MS"/>
            </a:endParaRPr>
          </a:p>
          <a:p>
            <a:pPr algn="just" defTabSz="457200">
              <a:lnSpc>
                <a:spcPct val="150000"/>
              </a:lnSpc>
              <a:buClrTx/>
              <a:defRPr/>
            </a:pPr>
            <a:r>
              <a:rPr lang="en-US" sz="1300" b="1" kern="1200" spc="38" dirty="0">
                <a:solidFill>
                  <a:srgbClr val="FA5300"/>
                </a:solidFill>
                <a:latin typeface="Trebuchet MS"/>
                <a:ea typeface="+mn-ea"/>
                <a:cs typeface="+mn-cs"/>
              </a:rPr>
              <a:t>3Ans. 0.98</a:t>
            </a:r>
          </a:p>
          <a:p>
            <a:pPr algn="just" defTabSz="457200">
              <a:lnSpc>
                <a:spcPct val="150000"/>
              </a:lnSpc>
              <a:buClrTx/>
              <a:defRPr/>
            </a:pPr>
            <a:r>
              <a:rPr lang="en-US" sz="1300" b="1" kern="1200" spc="38" dirty="0">
                <a:solidFill>
                  <a:srgbClr val="FA5300"/>
                </a:solidFill>
                <a:latin typeface="Trebuchet MS"/>
                <a:ea typeface="+mn-ea"/>
                <a:cs typeface="+mn-cs"/>
              </a:rPr>
              <a:t>4Ans.</a:t>
            </a:r>
            <a:r>
              <a:rPr lang="en-US" sz="1300" b="1" kern="1200" spc="38" dirty="0">
                <a:solidFill>
                  <a:srgbClr val="FA5300"/>
                </a:solidFill>
                <a:latin typeface="Trebuchet MS"/>
                <a:ea typeface="+mn-ea"/>
                <a:cs typeface="Trebuchet MS"/>
              </a:rPr>
              <a:t> Despite the strength of wood, over time, If wooden shed remain untreated and neglected wood can rot, split, warp or become susceptible to mold and mildew.</a:t>
            </a:r>
            <a:endParaRPr lang="en-US" sz="1300" kern="1200" dirty="0">
              <a:latin typeface="Inter"/>
              <a:ea typeface="+mn-ea"/>
              <a:cs typeface="+mn-cs"/>
            </a:endParaRPr>
          </a:p>
        </p:txBody>
      </p:sp>
    </p:spTree>
    <p:extLst>
      <p:ext uri="{BB962C8B-B14F-4D97-AF65-F5344CB8AC3E}">
        <p14:creationId xmlns:p14="http://schemas.microsoft.com/office/powerpoint/2010/main" val="2350408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21946"/>
            <a:ext cx="7258685" cy="2698115"/>
          </a:xfrm>
          <a:custGeom>
            <a:avLst/>
            <a:gdLst/>
            <a:ahLst/>
            <a:cxnLst/>
            <a:rect l="l" t="t" r="r" b="b"/>
            <a:pathLst>
              <a:path w="14517369" h="5396230">
                <a:moveTo>
                  <a:pt x="14517162" y="5396067"/>
                </a:moveTo>
                <a:lnTo>
                  <a:pt x="0" y="5396067"/>
                </a:lnTo>
                <a:lnTo>
                  <a:pt x="0" y="0"/>
                </a:lnTo>
                <a:lnTo>
                  <a:pt x="14517162" y="0"/>
                </a:lnTo>
                <a:lnTo>
                  <a:pt x="14517162" y="5396067"/>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grpSp>
        <p:nvGrpSpPr>
          <p:cNvPr id="3" name="object 3"/>
          <p:cNvGrpSpPr/>
          <p:nvPr/>
        </p:nvGrpSpPr>
        <p:grpSpPr>
          <a:xfrm>
            <a:off x="8739161" y="4812052"/>
            <a:ext cx="161925" cy="161925"/>
            <a:chOff x="17478322" y="9624104"/>
            <a:chExt cx="323850" cy="323850"/>
          </a:xfrm>
        </p:grpSpPr>
        <p:sp>
          <p:nvSpPr>
            <p:cNvPr id="4" name="object 4"/>
            <p:cNvSpPr/>
            <p:nvPr/>
          </p:nvSpPr>
          <p:spPr>
            <a:xfrm>
              <a:off x="17483229" y="9629010"/>
              <a:ext cx="314325" cy="314325"/>
            </a:xfrm>
            <a:custGeom>
              <a:avLst/>
              <a:gdLst/>
              <a:ahLst/>
              <a:cxnLst/>
              <a:rect l="l" t="t" r="r" b="b"/>
              <a:pathLst>
                <a:path w="314325" h="314325">
                  <a:moveTo>
                    <a:pt x="157018" y="314036"/>
                  </a:moveTo>
                  <a:lnTo>
                    <a:pt x="118856" y="309329"/>
                  </a:lnTo>
                  <a:lnTo>
                    <a:pt x="82999" y="295497"/>
                  </a:lnTo>
                  <a:lnTo>
                    <a:pt x="51577" y="273367"/>
                  </a:lnTo>
                  <a:lnTo>
                    <a:pt x="26462" y="244252"/>
                  </a:lnTo>
                  <a:lnTo>
                    <a:pt x="9174" y="209907"/>
                  </a:lnTo>
                  <a:lnTo>
                    <a:pt x="754" y="172408"/>
                  </a:lnTo>
                  <a:lnTo>
                    <a:pt x="0" y="157018"/>
                  </a:lnTo>
                  <a:lnTo>
                    <a:pt x="188" y="149304"/>
                  </a:lnTo>
                  <a:lnTo>
                    <a:pt x="6759" y="111437"/>
                  </a:lnTo>
                  <a:lnTo>
                    <a:pt x="22333" y="76302"/>
                  </a:lnTo>
                  <a:lnTo>
                    <a:pt x="45989" y="45989"/>
                  </a:lnTo>
                  <a:lnTo>
                    <a:pt x="76302" y="22333"/>
                  </a:lnTo>
                  <a:lnTo>
                    <a:pt x="111437" y="6759"/>
                  </a:lnTo>
                  <a:lnTo>
                    <a:pt x="149304" y="188"/>
                  </a:lnTo>
                  <a:lnTo>
                    <a:pt x="157018" y="0"/>
                  </a:lnTo>
                  <a:lnTo>
                    <a:pt x="164732" y="188"/>
                  </a:lnTo>
                  <a:lnTo>
                    <a:pt x="202598" y="6759"/>
                  </a:lnTo>
                  <a:lnTo>
                    <a:pt x="237734" y="22333"/>
                  </a:lnTo>
                  <a:lnTo>
                    <a:pt x="268046" y="45989"/>
                  </a:lnTo>
                  <a:lnTo>
                    <a:pt x="291702" y="76302"/>
                  </a:lnTo>
                  <a:lnTo>
                    <a:pt x="307276" y="111437"/>
                  </a:lnTo>
                  <a:lnTo>
                    <a:pt x="313847" y="149304"/>
                  </a:lnTo>
                  <a:lnTo>
                    <a:pt x="314036" y="157018"/>
                  </a:lnTo>
                  <a:lnTo>
                    <a:pt x="313847" y="164732"/>
                  </a:lnTo>
                  <a:lnTo>
                    <a:pt x="307276" y="202598"/>
                  </a:lnTo>
                  <a:lnTo>
                    <a:pt x="291702" y="237734"/>
                  </a:lnTo>
                  <a:lnTo>
                    <a:pt x="268046" y="268046"/>
                  </a:lnTo>
                  <a:lnTo>
                    <a:pt x="237734" y="291702"/>
                  </a:lnTo>
                  <a:lnTo>
                    <a:pt x="202598" y="307276"/>
                  </a:lnTo>
                  <a:lnTo>
                    <a:pt x="164732" y="313847"/>
                  </a:lnTo>
                  <a:lnTo>
                    <a:pt x="157018" y="314036"/>
                  </a:lnTo>
                  <a:close/>
                </a:path>
              </a:pathLst>
            </a:custGeom>
            <a:solidFill>
              <a:srgbClr val="FA5300"/>
            </a:solidFill>
          </p:spPr>
          <p:txBody>
            <a:bodyPr wrap="square" lIns="0" tIns="0" rIns="0" bIns="0" rtlCol="0"/>
            <a:lstStyle/>
            <a:p>
              <a:pPr defTabSz="457200">
                <a:buClrTx/>
              </a:pPr>
              <a:endParaRPr sz="900" kern="1200">
                <a:solidFill>
                  <a:prstClr val="black"/>
                </a:solidFill>
                <a:latin typeface="Calibri"/>
                <a:ea typeface="+mn-ea"/>
                <a:cs typeface="+mn-cs"/>
              </a:endParaRPr>
            </a:p>
          </p:txBody>
        </p:sp>
        <p:sp>
          <p:nvSpPr>
            <p:cNvPr id="5" name="object 5"/>
            <p:cNvSpPr/>
            <p:nvPr/>
          </p:nvSpPr>
          <p:spPr>
            <a:xfrm>
              <a:off x="17478322" y="9624104"/>
              <a:ext cx="323850" cy="323850"/>
            </a:xfrm>
            <a:custGeom>
              <a:avLst/>
              <a:gdLst/>
              <a:ahLst/>
              <a:cxnLst/>
              <a:rect l="l" t="t" r="r" b="b"/>
              <a:pathLst>
                <a:path w="323850" h="323850">
                  <a:moveTo>
                    <a:pt x="161925" y="323850"/>
                  </a:moveTo>
                  <a:lnTo>
                    <a:pt x="118927" y="318055"/>
                  </a:lnTo>
                  <a:lnTo>
                    <a:pt x="80261" y="301709"/>
                  </a:lnTo>
                  <a:lnTo>
                    <a:pt x="47479" y="276367"/>
                  </a:lnTo>
                  <a:lnTo>
                    <a:pt x="22138" y="243586"/>
                  </a:lnTo>
                  <a:lnTo>
                    <a:pt x="5793" y="204919"/>
                  </a:lnTo>
                  <a:lnTo>
                    <a:pt x="0" y="161925"/>
                  </a:lnTo>
                  <a:lnTo>
                    <a:pt x="5793" y="118927"/>
                  </a:lnTo>
                  <a:lnTo>
                    <a:pt x="22138" y="80261"/>
                  </a:lnTo>
                  <a:lnTo>
                    <a:pt x="47479" y="47479"/>
                  </a:lnTo>
                  <a:lnTo>
                    <a:pt x="80261" y="22138"/>
                  </a:lnTo>
                  <a:lnTo>
                    <a:pt x="118927" y="5793"/>
                  </a:lnTo>
                  <a:lnTo>
                    <a:pt x="161925" y="0"/>
                  </a:lnTo>
                  <a:lnTo>
                    <a:pt x="204919" y="5793"/>
                  </a:lnTo>
                  <a:lnTo>
                    <a:pt x="214429" y="9813"/>
                  </a:lnTo>
                  <a:lnTo>
                    <a:pt x="161925" y="9813"/>
                  </a:lnTo>
                  <a:lnTo>
                    <a:pt x="113896" y="17581"/>
                  </a:lnTo>
                  <a:lnTo>
                    <a:pt x="72146" y="39200"/>
                  </a:lnTo>
                  <a:lnTo>
                    <a:pt x="39200" y="72146"/>
                  </a:lnTo>
                  <a:lnTo>
                    <a:pt x="17581" y="113896"/>
                  </a:lnTo>
                  <a:lnTo>
                    <a:pt x="9813" y="161925"/>
                  </a:lnTo>
                  <a:lnTo>
                    <a:pt x="17581" y="209953"/>
                  </a:lnTo>
                  <a:lnTo>
                    <a:pt x="39200" y="251703"/>
                  </a:lnTo>
                  <a:lnTo>
                    <a:pt x="72146" y="284649"/>
                  </a:lnTo>
                  <a:lnTo>
                    <a:pt x="113896" y="306269"/>
                  </a:lnTo>
                  <a:lnTo>
                    <a:pt x="161925" y="314036"/>
                  </a:lnTo>
                  <a:lnTo>
                    <a:pt x="214427" y="314036"/>
                  </a:lnTo>
                  <a:lnTo>
                    <a:pt x="204919" y="318055"/>
                  </a:lnTo>
                  <a:lnTo>
                    <a:pt x="161925" y="323850"/>
                  </a:lnTo>
                  <a:close/>
                </a:path>
                <a:path w="323850" h="323850">
                  <a:moveTo>
                    <a:pt x="214427" y="314036"/>
                  </a:moveTo>
                  <a:lnTo>
                    <a:pt x="161925" y="314036"/>
                  </a:lnTo>
                  <a:lnTo>
                    <a:pt x="209953" y="306269"/>
                  </a:lnTo>
                  <a:lnTo>
                    <a:pt x="251703" y="284649"/>
                  </a:lnTo>
                  <a:lnTo>
                    <a:pt x="284649" y="251703"/>
                  </a:lnTo>
                  <a:lnTo>
                    <a:pt x="306269" y="209953"/>
                  </a:lnTo>
                  <a:lnTo>
                    <a:pt x="314036" y="161925"/>
                  </a:lnTo>
                  <a:lnTo>
                    <a:pt x="306269" y="113896"/>
                  </a:lnTo>
                  <a:lnTo>
                    <a:pt x="284649" y="72146"/>
                  </a:lnTo>
                  <a:lnTo>
                    <a:pt x="251703" y="39200"/>
                  </a:lnTo>
                  <a:lnTo>
                    <a:pt x="209953" y="17581"/>
                  </a:lnTo>
                  <a:lnTo>
                    <a:pt x="161925" y="9813"/>
                  </a:lnTo>
                  <a:lnTo>
                    <a:pt x="214429" y="9813"/>
                  </a:lnTo>
                  <a:lnTo>
                    <a:pt x="276367" y="47479"/>
                  </a:lnTo>
                  <a:lnTo>
                    <a:pt x="301709" y="80261"/>
                  </a:lnTo>
                  <a:lnTo>
                    <a:pt x="318055" y="118927"/>
                  </a:lnTo>
                  <a:lnTo>
                    <a:pt x="323850" y="161925"/>
                  </a:lnTo>
                  <a:lnTo>
                    <a:pt x="318055" y="204919"/>
                  </a:lnTo>
                  <a:lnTo>
                    <a:pt x="301709" y="243586"/>
                  </a:lnTo>
                  <a:lnTo>
                    <a:pt x="276367" y="276367"/>
                  </a:lnTo>
                  <a:lnTo>
                    <a:pt x="243586" y="301709"/>
                  </a:lnTo>
                  <a:lnTo>
                    <a:pt x="214427" y="314036"/>
                  </a:lnTo>
                  <a:close/>
                </a:path>
              </a:pathLst>
            </a:custGeom>
            <a:solidFill>
              <a:srgbClr val="3C2920"/>
            </a:solidFill>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6" name="object 6"/>
            <p:cNvPicPr/>
            <p:nvPr/>
          </p:nvPicPr>
          <p:blipFill>
            <a:blip r:embed="rId2" cstate="print"/>
            <a:stretch>
              <a:fillRect/>
            </a:stretch>
          </p:blipFill>
          <p:spPr>
            <a:xfrm>
              <a:off x="17613079" y="9724788"/>
              <a:ext cx="73975" cy="122480"/>
            </a:xfrm>
            <a:prstGeom prst="rect">
              <a:avLst/>
            </a:prstGeom>
          </p:spPr>
        </p:pic>
      </p:grpSp>
      <p:sp>
        <p:nvSpPr>
          <p:cNvPr id="7" name="object 7"/>
          <p:cNvSpPr/>
          <p:nvPr/>
        </p:nvSpPr>
        <p:spPr>
          <a:xfrm>
            <a:off x="243549" y="4927519"/>
            <a:ext cx="7820343" cy="7302"/>
          </a:xfrm>
          <a:custGeom>
            <a:avLst/>
            <a:gdLst/>
            <a:ahLst/>
            <a:cxnLst/>
            <a:rect l="l" t="t" r="r" b="b"/>
            <a:pathLst>
              <a:path w="15640685" h="14604">
                <a:moveTo>
                  <a:pt x="0" y="0"/>
                </a:moveTo>
                <a:lnTo>
                  <a:pt x="15640176" y="14289"/>
                </a:lnTo>
              </a:path>
            </a:pathLst>
          </a:custGeom>
          <a:ln w="19050">
            <a:solidFill>
              <a:srgbClr val="3C2920"/>
            </a:solidFill>
          </a:ln>
        </p:spPr>
        <p:txBody>
          <a:bodyPr wrap="square" lIns="0" tIns="0" rIns="0" bIns="0" rtlCol="0"/>
          <a:lstStyle/>
          <a:p>
            <a:pPr defTabSz="457200">
              <a:buClrTx/>
            </a:pPr>
            <a:endParaRPr sz="900" kern="1200">
              <a:solidFill>
                <a:prstClr val="black"/>
              </a:solidFill>
              <a:latin typeface="Calibri"/>
              <a:ea typeface="+mn-ea"/>
              <a:cs typeface="+mn-cs"/>
            </a:endParaRPr>
          </a:p>
        </p:txBody>
      </p:sp>
      <p:pic>
        <p:nvPicPr>
          <p:cNvPr id="8" name="object 8"/>
          <p:cNvPicPr/>
          <p:nvPr/>
        </p:nvPicPr>
        <p:blipFill>
          <a:blip r:embed="rId3" cstate="print"/>
          <a:stretch>
            <a:fillRect/>
          </a:stretch>
        </p:blipFill>
        <p:spPr>
          <a:xfrm>
            <a:off x="8343211" y="189899"/>
            <a:ext cx="557212" cy="647700"/>
          </a:xfrm>
          <a:prstGeom prst="rect">
            <a:avLst/>
          </a:prstGeom>
        </p:spPr>
      </p:pic>
      <p:pic>
        <p:nvPicPr>
          <p:cNvPr id="9" name="object 9"/>
          <p:cNvPicPr/>
          <p:nvPr/>
        </p:nvPicPr>
        <p:blipFill>
          <a:blip r:embed="rId4" cstate="print"/>
          <a:stretch>
            <a:fillRect/>
          </a:stretch>
        </p:blipFill>
        <p:spPr>
          <a:xfrm>
            <a:off x="136532" y="129635"/>
            <a:ext cx="290512" cy="276225"/>
          </a:xfrm>
          <a:prstGeom prst="rect">
            <a:avLst/>
          </a:prstGeom>
        </p:spPr>
      </p:pic>
      <p:pic>
        <p:nvPicPr>
          <p:cNvPr id="10" name="object 10"/>
          <p:cNvPicPr/>
          <p:nvPr/>
        </p:nvPicPr>
        <p:blipFill>
          <a:blip r:embed="rId5" cstate="print"/>
          <a:stretch>
            <a:fillRect/>
          </a:stretch>
        </p:blipFill>
        <p:spPr>
          <a:xfrm>
            <a:off x="5302945" y="514352"/>
            <a:ext cx="2764631" cy="4114800"/>
          </a:xfrm>
          <a:prstGeom prst="rect">
            <a:avLst/>
          </a:prstGeom>
        </p:spPr>
      </p:pic>
      <p:sp>
        <p:nvSpPr>
          <p:cNvPr id="11" name="object 11"/>
          <p:cNvSpPr txBox="1">
            <a:spLocks noGrp="1"/>
          </p:cNvSpPr>
          <p:nvPr>
            <p:ph type="title"/>
          </p:nvPr>
        </p:nvSpPr>
        <p:spPr>
          <a:xfrm>
            <a:off x="508000" y="123102"/>
            <a:ext cx="977900" cy="138692"/>
          </a:xfrm>
          <a:prstGeom prst="rect">
            <a:avLst/>
          </a:prstGeom>
        </p:spPr>
        <p:txBody>
          <a:bodyPr vert="horz" wrap="square" lIns="0" tIns="6350" rIns="0" bIns="0" rtlCol="0">
            <a:spAutoFit/>
          </a:bodyPr>
          <a:lstStyle/>
          <a:p>
            <a:pPr marL="6350">
              <a:lnSpc>
                <a:spcPts val="1075"/>
              </a:lnSpc>
              <a:spcBef>
                <a:spcPts val="50"/>
              </a:spcBef>
            </a:pPr>
            <a:r>
              <a:rPr lang="en-IN" sz="800" dirty="0"/>
              <a:t>Temporary </a:t>
            </a:r>
            <a:r>
              <a:rPr lang="en-IN" sz="900" dirty="0"/>
              <a:t>Sheds</a:t>
            </a:r>
            <a:endParaRPr sz="800" dirty="0"/>
          </a:p>
        </p:txBody>
      </p:sp>
      <p:sp>
        <p:nvSpPr>
          <p:cNvPr id="13" name="object 13"/>
          <p:cNvSpPr txBox="1">
            <a:spLocks noGrp="1"/>
          </p:cNvSpPr>
          <p:nvPr>
            <p:ph type="ftr" sz="quarter" idx="5"/>
          </p:nvPr>
        </p:nvSpPr>
        <p:spPr>
          <a:xfrm>
            <a:off x="237199" y="4702168"/>
            <a:ext cx="1147763" cy="160300"/>
          </a:xfrm>
          <a:prstGeom prst="rect">
            <a:avLst/>
          </a:prstGeom>
        </p:spPr>
        <p:txBody>
          <a:bodyPr vert="horz" wrap="square" lIns="0" tIns="21590" rIns="0" bIns="0" rtlCol="0">
            <a:spAutoFit/>
          </a:bodyPr>
          <a:lstStyle/>
          <a:p>
            <a:pPr marL="6350" defTabSz="457200">
              <a:spcBef>
                <a:spcPts val="170"/>
              </a:spcBef>
              <a:buClrTx/>
            </a:pPr>
            <a:r>
              <a:rPr lang="en-IN" kern="1200" spc="-35" dirty="0">
                <a:ea typeface="+mn-ea"/>
              </a:rPr>
              <a:t>Thank You</a:t>
            </a:r>
            <a:endParaRPr kern="1200" spc="-63" dirty="0">
              <a:ea typeface="+mn-ea"/>
            </a:endParaRPr>
          </a:p>
        </p:txBody>
      </p:sp>
      <p:sp>
        <p:nvSpPr>
          <p:cNvPr id="14" name="object 14"/>
          <p:cNvSpPr txBox="1"/>
          <p:nvPr/>
        </p:nvSpPr>
        <p:spPr>
          <a:xfrm>
            <a:off x="8203332" y="4763040"/>
            <a:ext cx="415290" cy="243656"/>
          </a:xfrm>
          <a:prstGeom prst="rect">
            <a:avLst/>
          </a:prstGeom>
        </p:spPr>
        <p:txBody>
          <a:bodyPr vert="horz" wrap="square" lIns="0" tIns="0" rIns="0" bIns="0" rtlCol="0">
            <a:spAutoFit/>
          </a:bodyPr>
          <a:lstStyle/>
          <a:p>
            <a:pPr marL="6350" defTabSz="457200">
              <a:lnSpc>
                <a:spcPts val="1890"/>
              </a:lnSpc>
              <a:buClrTx/>
            </a:pPr>
            <a:r>
              <a:rPr lang="en-IN" sz="1800" kern="1200" spc="-431" baseline="2314" dirty="0">
                <a:solidFill>
                  <a:srgbClr val="3C2920"/>
                </a:solidFill>
                <a:latin typeface="Trebuchet MS"/>
                <a:ea typeface="+mn-ea"/>
                <a:cs typeface="Trebuchet MS"/>
              </a:rPr>
              <a:t>30</a:t>
            </a:r>
            <a:r>
              <a:rPr sz="1600" kern="1200" spc="18" dirty="0">
                <a:solidFill>
                  <a:srgbClr val="3C2920"/>
                </a:solidFill>
                <a:latin typeface="Trebuchet MS"/>
                <a:ea typeface="+mn-ea"/>
                <a:cs typeface="Trebuchet MS"/>
              </a:rPr>
              <a:t>/</a:t>
            </a:r>
            <a:r>
              <a:rPr lang="en-IN" sz="1600" kern="1200" spc="-383" dirty="0">
                <a:solidFill>
                  <a:srgbClr val="3C2920"/>
                </a:solidFill>
                <a:latin typeface="Trebuchet MS"/>
                <a:ea typeface="+mn-ea"/>
                <a:cs typeface="Trebuchet MS"/>
              </a:rPr>
              <a:t>30</a:t>
            </a:r>
            <a:endParaRPr sz="1600" kern="1200" dirty="0">
              <a:solidFill>
                <a:prstClr val="black"/>
              </a:solidFill>
              <a:latin typeface="Trebuchet MS"/>
              <a:ea typeface="+mn-ea"/>
              <a:cs typeface="Trebuchet MS"/>
            </a:endParaRPr>
          </a:p>
        </p:txBody>
      </p:sp>
      <p:sp>
        <p:nvSpPr>
          <p:cNvPr id="12" name="object 12"/>
          <p:cNvSpPr txBox="1"/>
          <p:nvPr/>
        </p:nvSpPr>
        <p:spPr>
          <a:xfrm>
            <a:off x="990495" y="1789959"/>
            <a:ext cx="3462338" cy="2012154"/>
          </a:xfrm>
          <a:prstGeom prst="rect">
            <a:avLst/>
          </a:prstGeom>
        </p:spPr>
        <p:txBody>
          <a:bodyPr vert="horz" wrap="square" lIns="0" tIns="6668" rIns="0" bIns="0" rtlCol="0">
            <a:spAutoFit/>
          </a:bodyPr>
          <a:lstStyle/>
          <a:p>
            <a:pPr marL="6350" algn="just" defTabSz="457200">
              <a:spcBef>
                <a:spcPts val="53"/>
              </a:spcBef>
              <a:buClrTx/>
            </a:pPr>
            <a:r>
              <a:rPr sz="5250" b="1" kern="1200" spc="23" dirty="0">
                <a:solidFill>
                  <a:srgbClr val="FFFFFF"/>
                </a:solidFill>
                <a:latin typeface="Trebuchet MS"/>
                <a:ea typeface="+mn-ea"/>
                <a:cs typeface="Trebuchet MS"/>
              </a:rPr>
              <a:t>Thank</a:t>
            </a:r>
            <a:r>
              <a:rPr sz="5250" b="1" kern="1200" spc="-278" dirty="0">
                <a:solidFill>
                  <a:srgbClr val="FFFFFF"/>
                </a:solidFill>
                <a:latin typeface="Trebuchet MS"/>
                <a:ea typeface="+mn-ea"/>
                <a:cs typeface="Trebuchet MS"/>
              </a:rPr>
              <a:t> </a:t>
            </a:r>
            <a:r>
              <a:rPr sz="5250" b="1" kern="1200" spc="40" dirty="0">
                <a:solidFill>
                  <a:srgbClr val="FFFFFF"/>
                </a:solidFill>
                <a:latin typeface="Trebuchet MS"/>
                <a:ea typeface="+mn-ea"/>
                <a:cs typeface="Trebuchet MS"/>
              </a:rPr>
              <a:t>You</a:t>
            </a:r>
            <a:endParaRPr lang="en-IN" sz="5250" b="1" kern="1200" spc="40" dirty="0">
              <a:solidFill>
                <a:srgbClr val="FFFFFF"/>
              </a:solidFill>
              <a:latin typeface="Trebuchet MS"/>
              <a:ea typeface="+mn-ea"/>
              <a:cs typeface="Trebuchet MS"/>
            </a:endParaRPr>
          </a:p>
          <a:p>
            <a:pPr marL="6350" algn="just" defTabSz="457200">
              <a:spcBef>
                <a:spcPts val="53"/>
              </a:spcBef>
              <a:buClrTx/>
            </a:pPr>
            <a:endParaRPr sz="5250" kern="1200" dirty="0">
              <a:solidFill>
                <a:prstClr val="black"/>
              </a:solidFill>
              <a:latin typeface="Trebuchet MS"/>
              <a:ea typeface="+mn-ea"/>
              <a:cs typeface="Trebuchet MS"/>
            </a:endParaRPr>
          </a:p>
          <a:p>
            <a:pPr marL="6350" marR="2540" algn="just" defTabSz="457200">
              <a:lnSpc>
                <a:spcPct val="114599"/>
              </a:lnSpc>
              <a:spcBef>
                <a:spcPts val="1845"/>
              </a:spcBef>
              <a:buClrTx/>
            </a:pPr>
            <a:endParaRPr sz="900" kern="1200" dirty="0">
              <a:solidFill>
                <a:prstClr val="black"/>
              </a:solidFill>
              <a:latin typeface="Trebuchet MS"/>
              <a:ea typeface="+mn-ea"/>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15"/>
        <p:cNvGrpSpPr/>
        <p:nvPr/>
      </p:nvGrpSpPr>
      <p:grpSpPr>
        <a:xfrm>
          <a:off x="0" y="0"/>
          <a:ext cx="0" cy="0"/>
          <a:chOff x="0" y="0"/>
          <a:chExt cx="0" cy="0"/>
        </a:xfrm>
      </p:grpSpPr>
      <p:grpSp>
        <p:nvGrpSpPr>
          <p:cNvPr id="217" name="Google Shape;217;p35"/>
          <p:cNvGrpSpPr/>
          <p:nvPr/>
        </p:nvGrpSpPr>
        <p:grpSpPr>
          <a:xfrm>
            <a:off x="7098550" y="0"/>
            <a:ext cx="1157700" cy="1830319"/>
            <a:chOff x="7098550" y="0"/>
            <a:chExt cx="1157700" cy="1830319"/>
          </a:xfrm>
        </p:grpSpPr>
        <p:sp>
          <p:nvSpPr>
            <p:cNvPr id="218" name="Google Shape;218;p35"/>
            <p:cNvSpPr/>
            <p:nvPr/>
          </p:nvSpPr>
          <p:spPr>
            <a:xfrm>
              <a:off x="7098550" y="0"/>
              <a:ext cx="1157700" cy="149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7098570" y="1156094"/>
              <a:ext cx="1157646" cy="674225"/>
            </a:xfrm>
            <a:prstGeom prst="flowChartPreparation">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5"/>
          <p:cNvSpPr txBox="1">
            <a:spLocks noGrp="1"/>
          </p:cNvSpPr>
          <p:nvPr>
            <p:ph type="ctrTitle"/>
          </p:nvPr>
        </p:nvSpPr>
        <p:spPr>
          <a:xfrm>
            <a:off x="610476" y="371745"/>
            <a:ext cx="4344477" cy="946200"/>
          </a:xfrm>
          <a:prstGeom prst="rect">
            <a:avLst/>
          </a:prstGeom>
        </p:spPr>
        <p:txBody>
          <a:bodyPr spcFirstLastPara="1" wrap="square" lIns="91425" tIns="91425" rIns="91425" bIns="91425" anchor="t" anchorCtr="0">
            <a:noAutofit/>
          </a:bodyPr>
          <a:lstStyle/>
          <a:p>
            <a:r>
              <a:rPr lang="en-US" sz="3600" dirty="0"/>
              <a:t>Basic Requirements</a:t>
            </a:r>
            <a:endParaRPr sz="3600" dirty="0"/>
          </a:p>
        </p:txBody>
      </p:sp>
      <p:cxnSp>
        <p:nvCxnSpPr>
          <p:cNvPr id="230" name="Google Shape;230;p35"/>
          <p:cNvCxnSpPr/>
          <p:nvPr/>
        </p:nvCxnSpPr>
        <p:spPr>
          <a:xfrm>
            <a:off x="772325" y="-23800"/>
            <a:ext cx="0" cy="447600"/>
          </a:xfrm>
          <a:prstGeom prst="straightConnector1">
            <a:avLst/>
          </a:prstGeom>
          <a:noFill/>
          <a:ln w="19050"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36A47771-89DE-AAB4-5E63-78455A6E91CF}"/>
              </a:ext>
            </a:extLst>
          </p:cNvPr>
          <p:cNvSpPr txBox="1"/>
          <p:nvPr/>
        </p:nvSpPr>
        <p:spPr>
          <a:xfrm>
            <a:off x="523631" y="1057766"/>
            <a:ext cx="6385169" cy="4085734"/>
          </a:xfrm>
          <a:prstGeom prst="rect">
            <a:avLst/>
          </a:prstGeom>
          <a:noFill/>
        </p:spPr>
        <p:txBody>
          <a:bodyPr wrap="square" rtlCol="0">
            <a:spAutoFit/>
          </a:bodyPr>
          <a:lstStyle/>
          <a:p>
            <a:pPr marL="240665" marR="5080" indent="-228600">
              <a:lnSpc>
                <a:spcPct val="120200"/>
              </a:lnSpc>
              <a:spcBef>
                <a:spcPts val="470"/>
              </a:spcBef>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Care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be</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taken</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build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damp</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70" dirty="0">
                <a:solidFill>
                  <a:schemeClr val="bg2">
                    <a:lumMod val="50000"/>
                  </a:schemeClr>
                </a:solidFill>
                <a:latin typeface="Aharoni" panose="02010803020104030203" pitchFamily="2" charset="-79"/>
                <a:cs typeface="Aharoni" panose="02010803020104030203" pitchFamily="2" charset="-79"/>
              </a:rPr>
              <a:t>proof</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basement</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that</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doesn't</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allow</a:t>
            </a:r>
            <a:r>
              <a:rPr lang="en-US" sz="1400" spc="85"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ingress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2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water</a:t>
            </a:r>
            <a:r>
              <a:rPr lang="en-US" sz="1400" spc="-2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or</a:t>
            </a:r>
            <a:r>
              <a:rPr lang="en-US" sz="1400" spc="-20" dirty="0">
                <a:solidFill>
                  <a:schemeClr val="bg2">
                    <a:lumMod val="50000"/>
                  </a:schemeClr>
                </a:solidFill>
                <a:latin typeface="Aharoni" panose="02010803020104030203" pitchFamily="2" charset="-79"/>
                <a:cs typeface="Aharoni" panose="02010803020104030203" pitchFamily="2" charset="-79"/>
              </a:rPr>
              <a:t> </a:t>
            </a:r>
            <a:r>
              <a:rPr lang="en-US" sz="1400" spc="35" dirty="0">
                <a:solidFill>
                  <a:schemeClr val="bg2">
                    <a:lumMod val="50000"/>
                  </a:schemeClr>
                </a:solidFill>
                <a:latin typeface="Aharoni" panose="02010803020104030203" pitchFamily="2" charset="-79"/>
                <a:cs typeface="Aharoni" panose="02010803020104030203" pitchFamily="2" charset="-79"/>
              </a:rPr>
              <a:t>moisture.</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indent="-228600">
              <a:lnSpc>
                <a:spcPct val="100000"/>
              </a:lnSpc>
              <a:spcBef>
                <a:spcPts val="315"/>
              </a:spcBef>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Design</a:t>
            </a:r>
            <a:r>
              <a:rPr lang="en-US" sz="1400" spc="1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1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allow</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spc="70" dirty="0">
                <a:solidFill>
                  <a:schemeClr val="bg2">
                    <a:lumMod val="50000"/>
                  </a:schemeClr>
                </a:solidFill>
                <a:latin typeface="Aharoni" panose="02010803020104030203" pitchFamily="2" charset="-79"/>
                <a:cs typeface="Aharoni" panose="02010803020104030203" pitchFamily="2" charset="-79"/>
              </a:rPr>
              <a:t>maximum</a:t>
            </a:r>
            <a:r>
              <a:rPr lang="en-US" sz="1400" spc="1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possible</a:t>
            </a:r>
            <a:r>
              <a:rPr lang="en-US" sz="1400" spc="1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light</a:t>
            </a:r>
            <a:r>
              <a:rPr lang="en-US" sz="1400" spc="14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135"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ventilation.</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marR="320040" indent="-228600">
              <a:lnSpc>
                <a:spcPct val="120200"/>
              </a:lnSpc>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The</a:t>
            </a:r>
            <a:r>
              <a:rPr lang="en-US" sz="1400" spc="7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local</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bylaws</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followed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carefully</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45" dirty="0">
                <a:solidFill>
                  <a:schemeClr val="bg2">
                    <a:lumMod val="50000"/>
                  </a:schemeClr>
                </a:solidFill>
                <a:latin typeface="Aharoni" panose="02010803020104030203" pitchFamily="2" charset="-79"/>
                <a:cs typeface="Aharoni" panose="02010803020104030203" pitchFamily="2" charset="-79"/>
              </a:rPr>
              <a:t>studied</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before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any</a:t>
            </a:r>
            <a:r>
              <a:rPr lang="en-US" sz="1400" spc="7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type</a:t>
            </a:r>
            <a:r>
              <a:rPr lang="en-US" sz="1400" spc="80" dirty="0">
                <a:solidFill>
                  <a:schemeClr val="bg2">
                    <a:lumMod val="50000"/>
                  </a:schemeClr>
                </a:solidFill>
                <a:latin typeface="Aharoni" panose="02010803020104030203" pitchFamily="2" charset="-79"/>
                <a:cs typeface="Aharoni" panose="02010803020104030203" pitchFamily="2" charset="-79"/>
              </a:rPr>
              <a:t> </a:t>
            </a:r>
            <a:r>
              <a:rPr lang="en-US" sz="1400" spc="40" dirty="0">
                <a:solidFill>
                  <a:schemeClr val="bg2">
                    <a:lumMod val="50000"/>
                  </a:schemeClr>
                </a:solidFill>
                <a:latin typeface="Aharoni" panose="02010803020104030203" pitchFamily="2" charset="-79"/>
                <a:cs typeface="Aharoni" panose="02010803020104030203" pitchFamily="2" charset="-79"/>
              </a:rPr>
              <a:t>of </a:t>
            </a:r>
            <a:r>
              <a:rPr lang="en-US" sz="1400" spc="-10" dirty="0">
                <a:solidFill>
                  <a:schemeClr val="bg2">
                    <a:lumMod val="50000"/>
                  </a:schemeClr>
                </a:solidFill>
                <a:latin typeface="Aharoni" panose="02010803020104030203" pitchFamily="2" charset="-79"/>
                <a:cs typeface="Aharoni" panose="02010803020104030203" pitchFamily="2" charset="-79"/>
              </a:rPr>
              <a:t>construction.</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marR="276860" indent="-228600">
              <a:lnSpc>
                <a:spcPct val="120200"/>
              </a:lnSpc>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No</a:t>
            </a:r>
            <a:r>
              <a:rPr lang="en-US" sz="1400" spc="12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objection</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certiﬁcate</a:t>
            </a:r>
            <a:r>
              <a:rPr lang="en-US" sz="1400" spc="125" dirty="0">
                <a:solidFill>
                  <a:schemeClr val="bg2">
                    <a:lumMod val="50000"/>
                  </a:schemeClr>
                </a:solidFill>
                <a:latin typeface="Aharoni" panose="02010803020104030203" pitchFamily="2" charset="-79"/>
                <a:cs typeface="Aharoni" panose="02010803020104030203" pitchFamily="2" charset="-79"/>
              </a:rPr>
              <a:t> </a:t>
            </a:r>
            <a:r>
              <a:rPr lang="en-US" sz="1400" spc="85" dirty="0">
                <a:solidFill>
                  <a:schemeClr val="bg2">
                    <a:lumMod val="50000"/>
                  </a:schemeClr>
                </a:solidFill>
                <a:latin typeface="Aharoni" panose="02010803020104030203" pitchFamily="2" charset="-79"/>
                <a:cs typeface="Aharoni" panose="02010803020104030203" pitchFamily="2" charset="-79"/>
              </a:rPr>
              <a:t>from</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12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owners</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12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spc="45" dirty="0" err="1">
                <a:solidFill>
                  <a:schemeClr val="bg2">
                    <a:lumMod val="50000"/>
                  </a:schemeClr>
                </a:solidFill>
                <a:latin typeface="Aharoni" panose="02010803020104030203" pitchFamily="2" charset="-79"/>
                <a:cs typeface="Aharoni" panose="02010803020104030203" pitchFamily="2" charset="-79"/>
              </a:rPr>
              <a:t>neighbouring</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plots</a:t>
            </a:r>
            <a:r>
              <a:rPr lang="en-US" sz="1400" spc="12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130" dirty="0">
                <a:solidFill>
                  <a:schemeClr val="bg2">
                    <a:lumMod val="50000"/>
                  </a:schemeClr>
                </a:solidFill>
                <a:latin typeface="Aharoni" panose="02010803020104030203" pitchFamily="2" charset="-79"/>
                <a:cs typeface="Aharoni" panose="02010803020104030203" pitchFamily="2" charset="-79"/>
              </a:rPr>
              <a:t> </a:t>
            </a:r>
            <a:r>
              <a:rPr lang="en-US" sz="1400" spc="-25" dirty="0">
                <a:solidFill>
                  <a:schemeClr val="bg2">
                    <a:lumMod val="50000"/>
                  </a:schemeClr>
                </a:solidFill>
                <a:latin typeface="Aharoni" panose="02010803020104030203" pitchFamily="2" charset="-79"/>
                <a:cs typeface="Aharoni" panose="02010803020104030203" pitchFamily="2" charset="-79"/>
              </a:rPr>
              <a:t>be </a:t>
            </a:r>
            <a:r>
              <a:rPr lang="en-US" sz="1400" spc="-10" dirty="0">
                <a:solidFill>
                  <a:schemeClr val="bg2">
                    <a:lumMod val="50000"/>
                  </a:schemeClr>
                </a:solidFill>
                <a:latin typeface="Aharoni" panose="02010803020104030203" pitchFamily="2" charset="-79"/>
                <a:cs typeface="Aharoni" panose="02010803020104030203" pitchFamily="2" charset="-79"/>
              </a:rPr>
              <a:t>secured.</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marR="46355" indent="-228600">
              <a:lnSpc>
                <a:spcPct val="120200"/>
              </a:lnSpc>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Basements</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not </a:t>
            </a:r>
            <a:r>
              <a:rPr lang="en-US" sz="1400" dirty="0">
                <a:solidFill>
                  <a:schemeClr val="bg2">
                    <a:lumMod val="50000"/>
                  </a:schemeClr>
                </a:solidFill>
                <a:latin typeface="Aharoni" panose="02010803020104030203" pitchFamily="2" charset="-79"/>
                <a:cs typeface="Aharoni" panose="02010803020104030203" pitchFamily="2" charset="-79"/>
              </a:rPr>
              <a:t>increase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risk</a:t>
            </a:r>
            <a:r>
              <a:rPr lang="en-US" sz="1400" spc="75"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ﬂooding</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85" dirty="0">
                <a:solidFill>
                  <a:schemeClr val="bg2">
                    <a:lumMod val="50000"/>
                  </a:schemeClr>
                </a:solidFill>
                <a:latin typeface="Aharoni" panose="02010803020104030203" pitchFamily="2" charset="-79"/>
                <a:cs typeface="Aharoni" panose="02010803020104030203" pitchFamily="2" charset="-79"/>
              </a:rPr>
              <a:t>from</a:t>
            </a:r>
            <a:r>
              <a:rPr lang="en-US" sz="1400" spc="7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any</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source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7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t>
            </a:r>
            <a:r>
              <a:rPr lang="en-US" sz="1400" spc="7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not </a:t>
            </a:r>
            <a:r>
              <a:rPr lang="en-US" sz="1400" dirty="0">
                <a:solidFill>
                  <a:schemeClr val="bg2">
                    <a:lumMod val="50000"/>
                  </a:schemeClr>
                </a:solidFill>
                <a:latin typeface="Aharoni" panose="02010803020104030203" pitchFamily="2" charset="-79"/>
                <a:cs typeface="Aharoni" panose="02010803020104030203" pitchFamily="2" charset="-79"/>
              </a:rPr>
              <a:t>being</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encouraged</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0" dirty="0">
                <a:solidFill>
                  <a:schemeClr val="bg2">
                    <a:lumMod val="50000"/>
                  </a:schemeClr>
                </a:solidFill>
                <a:latin typeface="Aharoni" panose="02010803020104030203" pitchFamily="2" charset="-79"/>
                <a:cs typeface="Aharoni" panose="02010803020104030203" pitchFamily="2" charset="-79"/>
              </a:rPr>
              <a:t>in</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areas</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that </a:t>
            </a:r>
            <a:r>
              <a:rPr lang="en-US" sz="1400" dirty="0">
                <a:solidFill>
                  <a:schemeClr val="bg2">
                    <a:lumMod val="50000"/>
                  </a:schemeClr>
                </a:solidFill>
                <a:latin typeface="Aharoni" panose="02010803020104030203" pitchFamily="2" charset="-79"/>
                <a:cs typeface="Aharoni" panose="02010803020104030203" pitchFamily="2" charset="-79"/>
              </a:rPr>
              <a:t>are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prone</a:t>
            </a:r>
            <a:r>
              <a:rPr lang="en-US" sz="1400" spc="60"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65" dirty="0">
                <a:solidFill>
                  <a:schemeClr val="bg2">
                    <a:lumMod val="50000"/>
                  </a:schemeClr>
                </a:solidFill>
                <a:latin typeface="Aharoni" panose="02010803020104030203" pitchFamily="2" charset="-79"/>
                <a:cs typeface="Aharoni" panose="02010803020104030203" pitchFamily="2" charset="-79"/>
              </a:rPr>
              <a:t> </a:t>
            </a:r>
            <a:r>
              <a:rPr lang="en-US" sz="1400" spc="35" dirty="0">
                <a:solidFill>
                  <a:schemeClr val="bg2">
                    <a:lumMod val="50000"/>
                  </a:schemeClr>
                </a:solidFill>
                <a:latin typeface="Aharoni" panose="02010803020104030203" pitchFamily="2" charset="-79"/>
                <a:cs typeface="Aharoni" panose="02010803020104030203" pitchFamily="2" charset="-79"/>
              </a:rPr>
              <a:t>ﬂooding.</a:t>
            </a:r>
            <a:endParaRPr lang="en-US" sz="1400" dirty="0">
              <a:solidFill>
                <a:schemeClr val="bg2">
                  <a:lumMod val="50000"/>
                </a:schemeClr>
              </a:solidFill>
              <a:latin typeface="Aharoni" panose="02010803020104030203" pitchFamily="2" charset="-79"/>
              <a:cs typeface="Aharoni" panose="02010803020104030203" pitchFamily="2" charset="-79"/>
            </a:endParaRPr>
          </a:p>
          <a:p>
            <a:pPr marL="326390" indent="-314325">
              <a:lnSpc>
                <a:spcPct val="100000"/>
              </a:lnSpc>
              <a:spcBef>
                <a:spcPts val="315"/>
              </a:spcBef>
              <a:buChar char="●"/>
              <a:tabLst>
                <a:tab pos="326390" algn="l"/>
                <a:tab pos="327025" algn="l"/>
              </a:tabLst>
            </a:pPr>
            <a:r>
              <a:rPr lang="en-US" sz="1400" dirty="0">
                <a:solidFill>
                  <a:schemeClr val="bg2">
                    <a:lumMod val="50000"/>
                  </a:schemeClr>
                </a:solidFill>
                <a:latin typeface="Aharoni" panose="02010803020104030203" pitchFamily="2" charset="-79"/>
                <a:cs typeface="Aharoni" panose="02010803020104030203" pitchFamily="2" charset="-79"/>
              </a:rPr>
              <a:t>Basements</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have</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adequate</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Fire</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Safety</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measures</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Means</a:t>
            </a:r>
            <a:r>
              <a:rPr lang="en-US" sz="1400" spc="114"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110"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Escape.</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marR="168275" indent="-228600">
              <a:lnSpc>
                <a:spcPct val="120200"/>
              </a:lnSpc>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Avoid</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adversely</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aﬀecting</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drainage</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and</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run-</a:t>
            </a:r>
            <a:r>
              <a:rPr lang="en-US" sz="1400" spc="114" dirty="0">
                <a:solidFill>
                  <a:schemeClr val="bg2">
                    <a:lumMod val="50000"/>
                  </a:schemeClr>
                </a:solidFill>
                <a:latin typeface="Aharoni" panose="02010803020104030203" pitchFamily="2" charset="-79"/>
                <a:cs typeface="Aharoni" panose="02010803020104030203" pitchFamily="2" charset="-79"/>
              </a:rPr>
              <a:t>oﬀ</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or</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causing</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spc="60" dirty="0">
                <a:solidFill>
                  <a:schemeClr val="bg2">
                    <a:lumMod val="50000"/>
                  </a:schemeClr>
                </a:solidFill>
                <a:latin typeface="Aharoni" panose="02010803020104030203" pitchFamily="2" charset="-79"/>
                <a:cs typeface="Aharoni" panose="02010803020104030203" pitchFamily="2" charset="-79"/>
              </a:rPr>
              <a:t>other</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damage</a:t>
            </a:r>
            <a:r>
              <a:rPr lang="en-US" sz="1400" spc="95"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to</a:t>
            </a:r>
            <a:r>
              <a:rPr lang="en-US" sz="1400" spc="100" dirty="0">
                <a:solidFill>
                  <a:schemeClr val="bg2">
                    <a:lumMod val="50000"/>
                  </a:schemeClr>
                </a:solidFill>
                <a:latin typeface="Aharoni" panose="02010803020104030203" pitchFamily="2" charset="-79"/>
                <a:cs typeface="Aharoni" panose="02010803020104030203" pitchFamily="2" charset="-79"/>
              </a:rPr>
              <a:t> </a:t>
            </a:r>
            <a:r>
              <a:rPr lang="en-US" sz="1400" spc="30" dirty="0">
                <a:solidFill>
                  <a:schemeClr val="bg2">
                    <a:lumMod val="50000"/>
                  </a:schemeClr>
                </a:solidFill>
                <a:latin typeface="Aharoni" panose="02010803020104030203" pitchFamily="2" charset="-79"/>
                <a:cs typeface="Aharoni" panose="02010803020104030203" pitchFamily="2" charset="-79"/>
              </a:rPr>
              <a:t>the </a:t>
            </a:r>
            <a:r>
              <a:rPr lang="en-US" sz="1400" spc="50" dirty="0">
                <a:solidFill>
                  <a:schemeClr val="bg2">
                    <a:lumMod val="50000"/>
                  </a:schemeClr>
                </a:solidFill>
                <a:latin typeface="Aharoni" panose="02010803020104030203" pitchFamily="2" charset="-79"/>
                <a:cs typeface="Aharoni" panose="02010803020104030203" pitchFamily="2" charset="-79"/>
              </a:rPr>
              <a:t>water</a:t>
            </a:r>
            <a:r>
              <a:rPr lang="en-US" sz="1400" spc="-20" dirty="0">
                <a:solidFill>
                  <a:schemeClr val="bg2">
                    <a:lumMod val="50000"/>
                  </a:schemeClr>
                </a:solidFill>
                <a:latin typeface="Aharoni" panose="02010803020104030203" pitchFamily="2" charset="-79"/>
                <a:cs typeface="Aharoni" panose="02010803020104030203" pitchFamily="2" charset="-79"/>
              </a:rPr>
              <a:t> </a:t>
            </a:r>
            <a:r>
              <a:rPr lang="en-US" sz="1400" spc="40" dirty="0">
                <a:solidFill>
                  <a:schemeClr val="bg2">
                    <a:lumMod val="50000"/>
                  </a:schemeClr>
                </a:solidFill>
                <a:latin typeface="Aharoni" panose="02010803020104030203" pitchFamily="2" charset="-79"/>
                <a:cs typeface="Aharoni" panose="02010803020104030203" pitchFamily="2" charset="-79"/>
              </a:rPr>
              <a:t>environment.</a:t>
            </a:r>
            <a:endParaRPr lang="en-US" sz="1400" dirty="0">
              <a:solidFill>
                <a:schemeClr val="bg2">
                  <a:lumMod val="50000"/>
                </a:schemeClr>
              </a:solidFill>
              <a:latin typeface="Aharoni" panose="02010803020104030203" pitchFamily="2" charset="-79"/>
              <a:cs typeface="Aharoni" panose="02010803020104030203" pitchFamily="2" charset="-79"/>
            </a:endParaRPr>
          </a:p>
          <a:p>
            <a:pPr marL="240665" indent="-228600">
              <a:lnSpc>
                <a:spcPct val="100000"/>
              </a:lnSpc>
              <a:spcBef>
                <a:spcPts val="315"/>
              </a:spcBef>
              <a:buChar char="●"/>
              <a:tabLst>
                <a:tab pos="240665" algn="l"/>
                <a:tab pos="241300" algn="l"/>
              </a:tabLst>
            </a:pPr>
            <a:r>
              <a:rPr lang="en-US" sz="1400" dirty="0">
                <a:solidFill>
                  <a:schemeClr val="bg2">
                    <a:lumMod val="50000"/>
                  </a:schemeClr>
                </a:solidFill>
                <a:latin typeface="Aharoni" panose="02010803020104030203" pitchFamily="2" charset="-79"/>
                <a:cs typeface="Aharoni" panose="02010803020104030203" pitchFamily="2" charset="-79"/>
              </a:rPr>
              <a:t>If</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groundwater</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is</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present,</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the</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levels</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should</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be</a:t>
            </a:r>
            <a:r>
              <a:rPr lang="en-US" sz="1400" spc="40"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monitored</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75" dirty="0">
                <a:solidFill>
                  <a:schemeClr val="bg2">
                    <a:lumMod val="50000"/>
                  </a:schemeClr>
                </a:solidFill>
                <a:latin typeface="Aharoni" panose="02010803020104030203" pitchFamily="2" charset="-79"/>
                <a:cs typeface="Aharoni" panose="02010803020104030203" pitchFamily="2" charset="-79"/>
              </a:rPr>
              <a:t>for</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dirty="0">
                <a:solidFill>
                  <a:schemeClr val="bg2">
                    <a:lumMod val="50000"/>
                  </a:schemeClr>
                </a:solidFill>
                <a:latin typeface="Aharoni" panose="02010803020104030203" pitchFamily="2" charset="-79"/>
                <a:cs typeface="Aharoni" panose="02010803020104030203" pitchFamily="2" charset="-79"/>
              </a:rPr>
              <a:t>a</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55" dirty="0">
                <a:solidFill>
                  <a:schemeClr val="bg2">
                    <a:lumMod val="50000"/>
                  </a:schemeClr>
                </a:solidFill>
                <a:latin typeface="Aharoni" panose="02010803020104030203" pitchFamily="2" charset="-79"/>
                <a:cs typeface="Aharoni" panose="02010803020104030203" pitchFamily="2" charset="-79"/>
              </a:rPr>
              <a:t>period</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65" dirty="0">
                <a:solidFill>
                  <a:schemeClr val="bg2">
                    <a:lumMod val="50000"/>
                  </a:schemeClr>
                </a:solidFill>
                <a:latin typeface="Aharoni" panose="02010803020104030203" pitchFamily="2" charset="-79"/>
                <a:cs typeface="Aharoni" panose="02010803020104030203" pitchFamily="2" charset="-79"/>
              </a:rPr>
              <a:t>of</a:t>
            </a:r>
            <a:r>
              <a:rPr lang="en-US" sz="1400" spc="35" dirty="0">
                <a:solidFill>
                  <a:schemeClr val="bg2">
                    <a:lumMod val="50000"/>
                  </a:schemeClr>
                </a:solidFill>
                <a:latin typeface="Aharoni" panose="02010803020104030203" pitchFamily="2" charset="-79"/>
                <a:cs typeface="Aharoni" panose="02010803020104030203" pitchFamily="2" charset="-79"/>
              </a:rPr>
              <a:t> </a:t>
            </a:r>
            <a:r>
              <a:rPr lang="en-US" sz="1400" spc="-10" dirty="0">
                <a:solidFill>
                  <a:schemeClr val="bg2">
                    <a:lumMod val="50000"/>
                  </a:schemeClr>
                </a:solidFill>
                <a:latin typeface="Aharoni" panose="02010803020104030203" pitchFamily="2" charset="-79"/>
                <a:cs typeface="Aharoni" panose="02010803020104030203" pitchFamily="2" charset="-79"/>
              </a:rPr>
              <a:t>time.</a:t>
            </a:r>
            <a:endParaRPr lang="en-US" sz="1400" dirty="0">
              <a:solidFill>
                <a:schemeClr val="bg2">
                  <a:lumMod val="50000"/>
                </a:schemeClr>
              </a:solidFill>
              <a:latin typeface="Aharoni" panose="02010803020104030203" pitchFamily="2" charset="-79"/>
              <a:cs typeface="Aharoni" panose="02010803020104030203" pitchFamily="2" charset="-79"/>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ctrTitle" idx="6"/>
          </p:nvPr>
        </p:nvSpPr>
        <p:spPr>
          <a:xfrm>
            <a:off x="539262" y="0"/>
            <a:ext cx="5673093"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Water Proofing In Basements</a:t>
            </a:r>
            <a:endParaRPr sz="3200" dirty="0"/>
          </a:p>
        </p:txBody>
      </p:sp>
      <p:cxnSp>
        <p:nvCxnSpPr>
          <p:cNvPr id="242" name="Google Shape;242;p36"/>
          <p:cNvCxnSpPr/>
          <p:nvPr/>
        </p:nvCxnSpPr>
        <p:spPr>
          <a:xfrm>
            <a:off x="405002" y="0"/>
            <a:ext cx="0" cy="447600"/>
          </a:xfrm>
          <a:prstGeom prst="straightConnector1">
            <a:avLst/>
          </a:prstGeom>
          <a:noFill/>
          <a:ln w="19050" cap="flat" cmpd="sng">
            <a:solidFill>
              <a:schemeClr val="accent1"/>
            </a:solidFill>
            <a:prstDash val="solid"/>
            <a:round/>
            <a:headEnd type="none" w="med" len="med"/>
            <a:tailEnd type="none" w="med" len="med"/>
          </a:ln>
        </p:spPr>
      </p:cxnSp>
      <p:sp>
        <p:nvSpPr>
          <p:cNvPr id="14" name="TextBox 13">
            <a:extLst>
              <a:ext uri="{FF2B5EF4-FFF2-40B4-BE49-F238E27FC236}">
                <a16:creationId xmlns:a16="http://schemas.microsoft.com/office/drawing/2014/main" id="{CBB8D9AF-651A-4356-2761-C73D2E35E244}"/>
              </a:ext>
            </a:extLst>
          </p:cNvPr>
          <p:cNvSpPr txBox="1"/>
          <p:nvPr/>
        </p:nvSpPr>
        <p:spPr>
          <a:xfrm>
            <a:off x="539262" y="813084"/>
            <a:ext cx="4626707" cy="433041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txBody>
          <a:bodyPr wrap="square" rtlCol="0">
            <a:spAutoFit/>
          </a:bodyPr>
          <a:lstStyle/>
          <a:p>
            <a:pPr marL="12700" marR="391795">
              <a:lnSpc>
                <a:spcPct val="120200"/>
              </a:lnSpc>
              <a:spcBef>
                <a:spcPts val="1155"/>
              </a:spcBef>
            </a:pPr>
            <a:r>
              <a:rPr lang="en-US" sz="1600" spc="50" dirty="0">
                <a:solidFill>
                  <a:schemeClr val="bg2">
                    <a:lumMod val="50000"/>
                  </a:schemeClr>
                </a:solidFill>
                <a:latin typeface="Aharoni" panose="02010803020104030203" pitchFamily="2" charset="-79"/>
                <a:cs typeface="Aharoni" panose="02010803020104030203" pitchFamily="2" charset="-79"/>
              </a:rPr>
              <a:t>Waterproo</a:t>
            </a:r>
            <a:r>
              <a:rPr lang="en-US" sz="1600" b="1" spc="50" dirty="0">
                <a:solidFill>
                  <a:schemeClr val="bg2">
                    <a:lumMod val="50000"/>
                  </a:schemeClr>
                </a:solidFill>
                <a:latin typeface="Aharoni" panose="02010803020104030203" pitchFamily="2" charset="-79"/>
                <a:cs typeface="Aharoni" panose="02010803020104030203" pitchFamily="2" charset="-79"/>
              </a:rPr>
              <a:t>ﬁ</a:t>
            </a:r>
            <a:r>
              <a:rPr lang="en-US" sz="1600" spc="50" dirty="0">
                <a:solidFill>
                  <a:schemeClr val="bg2">
                    <a:lumMod val="50000"/>
                  </a:schemeClr>
                </a:solidFill>
                <a:latin typeface="Aharoni" panose="02010803020104030203" pitchFamily="2" charset="-79"/>
                <a:cs typeface="Aharoni" panose="02010803020104030203" pitchFamily="2" charset="-79"/>
              </a:rPr>
              <a:t>ng</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a</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basement</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is</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applying</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a</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membrane</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75" dirty="0">
                <a:solidFill>
                  <a:schemeClr val="bg2">
                    <a:lumMod val="50000"/>
                  </a:schemeClr>
                </a:solidFill>
                <a:latin typeface="Aharoni" panose="02010803020104030203" pitchFamily="2" charset="-79"/>
                <a:cs typeface="Aharoni" panose="02010803020104030203" pitchFamily="2" charset="-79"/>
              </a:rPr>
              <a:t>to</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the</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basement</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wall</a:t>
            </a:r>
            <a:r>
              <a:rPr lang="en-US" sz="1600" spc="65" dirty="0">
                <a:solidFill>
                  <a:schemeClr val="bg2">
                    <a:lumMod val="50000"/>
                  </a:schemeClr>
                </a:solidFill>
                <a:latin typeface="Aharoni" panose="02010803020104030203" pitchFamily="2" charset="-79"/>
                <a:cs typeface="Aharoni" panose="02010803020104030203" pitchFamily="2" charset="-79"/>
              </a:rPr>
              <a:t> that</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has</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30" dirty="0">
                <a:solidFill>
                  <a:schemeClr val="bg2">
                    <a:lumMod val="50000"/>
                  </a:schemeClr>
                </a:solidFill>
                <a:latin typeface="Aharoni" panose="02010803020104030203" pitchFamily="2" charset="-79"/>
                <a:cs typeface="Aharoni" panose="02010803020104030203" pitchFamily="2" charset="-79"/>
              </a:rPr>
              <a:t>the </a:t>
            </a:r>
            <a:r>
              <a:rPr lang="en-US" sz="1600" dirty="0">
                <a:solidFill>
                  <a:schemeClr val="bg2">
                    <a:lumMod val="50000"/>
                  </a:schemeClr>
                </a:solidFill>
                <a:latin typeface="Aharoni" panose="02010803020104030203" pitchFamily="2" charset="-79"/>
                <a:cs typeface="Aharoni" panose="02010803020104030203" pitchFamily="2" charset="-79"/>
              </a:rPr>
              <a:t>ability</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spc="75" dirty="0">
                <a:solidFill>
                  <a:schemeClr val="bg2">
                    <a:lumMod val="50000"/>
                  </a:schemeClr>
                </a:solidFill>
                <a:latin typeface="Aharoni" panose="02010803020104030203" pitchFamily="2" charset="-79"/>
                <a:cs typeface="Aharoni" panose="02010803020104030203" pitchFamily="2" charset="-79"/>
              </a:rPr>
              <a:t>to</a:t>
            </a:r>
            <a:r>
              <a:rPr lang="en-US" sz="1600" spc="120" dirty="0">
                <a:solidFill>
                  <a:schemeClr val="bg2">
                    <a:lumMod val="50000"/>
                  </a:schemeClr>
                </a:solidFill>
                <a:latin typeface="Aharoni" panose="02010803020104030203" pitchFamily="2" charset="-79"/>
                <a:cs typeface="Aharoni" panose="02010803020104030203" pitchFamily="2" charset="-79"/>
              </a:rPr>
              <a:t> </a:t>
            </a:r>
            <a:r>
              <a:rPr lang="en-US" sz="1600" spc="-10" dirty="0">
                <a:solidFill>
                  <a:schemeClr val="bg2">
                    <a:lumMod val="50000"/>
                  </a:schemeClr>
                </a:solidFill>
                <a:latin typeface="Aharoni" panose="02010803020104030203" pitchFamily="2" charset="-79"/>
                <a:cs typeface="Aharoni" panose="02010803020104030203" pitchFamily="2" charset="-79"/>
              </a:rPr>
              <a:t>bridge cr</a:t>
            </a:r>
            <a:r>
              <a:rPr lang="en-US" sz="1600" dirty="0">
                <a:solidFill>
                  <a:schemeClr val="bg2">
                    <a:lumMod val="50000"/>
                  </a:schemeClr>
                </a:solidFill>
                <a:latin typeface="Aharoni" panose="02010803020104030203" pitchFamily="2" charset="-79"/>
                <a:cs typeface="Aharoni" panose="02010803020104030203" pitchFamily="2" charset="-79"/>
              </a:rPr>
              <a:t>acks</a:t>
            </a:r>
            <a:r>
              <a:rPr lang="en-US" sz="1600" spc="40"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if</a:t>
            </a:r>
            <a:r>
              <a:rPr lang="en-US" sz="1600" spc="4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they</a:t>
            </a:r>
            <a:r>
              <a:rPr lang="en-US" sz="1600" spc="40" dirty="0">
                <a:solidFill>
                  <a:schemeClr val="bg2">
                    <a:lumMod val="50000"/>
                  </a:schemeClr>
                </a:solidFill>
                <a:latin typeface="Aharoni" panose="02010803020104030203" pitchFamily="2" charset="-79"/>
                <a:cs typeface="Aharoni" panose="02010803020104030203" pitchFamily="2" charset="-79"/>
              </a:rPr>
              <a:t> </a:t>
            </a:r>
            <a:r>
              <a:rPr lang="en-US" sz="1600" spc="-10" dirty="0">
                <a:solidFill>
                  <a:schemeClr val="bg2">
                    <a:lumMod val="50000"/>
                  </a:schemeClr>
                </a:solidFill>
                <a:latin typeface="Aharoni" panose="02010803020104030203" pitchFamily="2" charset="-79"/>
                <a:cs typeface="Aharoni" panose="02010803020104030203" pitchFamily="2" charset="-79"/>
              </a:rPr>
              <a:t>should </a:t>
            </a:r>
            <a:r>
              <a:rPr lang="en-US" sz="1600" dirty="0">
                <a:solidFill>
                  <a:schemeClr val="bg2">
                    <a:lumMod val="50000"/>
                  </a:schemeClr>
                </a:solidFill>
                <a:latin typeface="Aharoni" panose="02010803020104030203" pitchFamily="2" charset="-79"/>
                <a:cs typeface="Aharoni" panose="02010803020104030203" pitchFamily="2" charset="-79"/>
              </a:rPr>
              <a:t>occur</a:t>
            </a:r>
            <a:r>
              <a:rPr lang="en-US" sz="1600" spc="55" dirty="0">
                <a:solidFill>
                  <a:schemeClr val="bg2">
                    <a:lumMod val="50000"/>
                  </a:schemeClr>
                </a:solidFill>
                <a:latin typeface="Aharoni" panose="02010803020104030203" pitchFamily="2" charset="-79"/>
                <a:cs typeface="Aharoni" panose="02010803020104030203" pitchFamily="2" charset="-79"/>
              </a:rPr>
              <a:t> </a:t>
            </a:r>
            <a:r>
              <a:rPr lang="en-US" sz="1600" spc="50" dirty="0">
                <a:solidFill>
                  <a:schemeClr val="bg2">
                    <a:lumMod val="50000"/>
                  </a:schemeClr>
                </a:solidFill>
                <a:latin typeface="Aharoni" panose="02010803020104030203" pitchFamily="2" charset="-79"/>
                <a:cs typeface="Aharoni" panose="02010803020104030203" pitchFamily="2" charset="-79"/>
              </a:rPr>
              <a:t>in</a:t>
            </a:r>
            <a:r>
              <a:rPr lang="en-US" sz="1600" spc="55" dirty="0">
                <a:solidFill>
                  <a:schemeClr val="bg2">
                    <a:lumMod val="50000"/>
                  </a:schemeClr>
                </a:solidFill>
                <a:latin typeface="Aharoni" panose="02010803020104030203" pitchFamily="2" charset="-79"/>
                <a:cs typeface="Aharoni" panose="02010803020104030203" pitchFamily="2" charset="-79"/>
              </a:rPr>
              <a:t> </a:t>
            </a:r>
            <a:r>
              <a:rPr lang="en-US" sz="1600" spc="30" dirty="0">
                <a:solidFill>
                  <a:schemeClr val="bg2">
                    <a:lumMod val="50000"/>
                  </a:schemeClr>
                </a:solidFill>
                <a:latin typeface="Aharoni" panose="02010803020104030203" pitchFamily="2" charset="-79"/>
                <a:cs typeface="Aharoni" panose="02010803020104030203" pitchFamily="2" charset="-79"/>
              </a:rPr>
              <a:t>the</a:t>
            </a:r>
            <a:r>
              <a:rPr lang="en-US" sz="1600" spc="50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basement</a:t>
            </a:r>
            <a:r>
              <a:rPr lang="en-US" sz="1600" spc="15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wall.</a:t>
            </a:r>
            <a:r>
              <a:rPr lang="en-US" sz="1600" spc="15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If</a:t>
            </a:r>
            <a:r>
              <a:rPr lang="en-US" sz="1600" spc="150" dirty="0">
                <a:solidFill>
                  <a:schemeClr val="bg2">
                    <a:lumMod val="50000"/>
                  </a:schemeClr>
                </a:solidFill>
                <a:latin typeface="Aharoni" panose="02010803020104030203" pitchFamily="2" charset="-79"/>
                <a:cs typeface="Aharoni" panose="02010803020104030203" pitchFamily="2" charset="-79"/>
              </a:rPr>
              <a:t> </a:t>
            </a:r>
            <a:r>
              <a:rPr lang="en-US" sz="1600" spc="30" dirty="0">
                <a:solidFill>
                  <a:schemeClr val="bg2">
                    <a:lumMod val="50000"/>
                  </a:schemeClr>
                </a:solidFill>
                <a:latin typeface="Aharoni" panose="02010803020104030203" pitchFamily="2" charset="-79"/>
                <a:cs typeface="Aharoni" panose="02010803020104030203" pitchFamily="2" charset="-79"/>
              </a:rPr>
              <a:t>the </a:t>
            </a:r>
            <a:r>
              <a:rPr lang="en-US" sz="1600" dirty="0">
                <a:solidFill>
                  <a:schemeClr val="bg2">
                    <a:lumMod val="50000"/>
                  </a:schemeClr>
                </a:solidFill>
                <a:latin typeface="Aharoni" panose="02010803020104030203" pitchFamily="2" charset="-79"/>
                <a:cs typeface="Aharoni" panose="02010803020104030203" pitchFamily="2" charset="-79"/>
              </a:rPr>
              <a:t>site</a:t>
            </a:r>
            <a:r>
              <a:rPr lang="en-US" sz="1600" spc="5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has</a:t>
            </a:r>
            <a:r>
              <a:rPr lang="en-US" sz="1600" spc="5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a</a:t>
            </a:r>
            <a:r>
              <a:rPr lang="en-US" sz="1600" spc="5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high</a:t>
            </a:r>
            <a:r>
              <a:rPr lang="en-US" sz="1600" spc="55" dirty="0">
                <a:solidFill>
                  <a:schemeClr val="bg2">
                    <a:lumMod val="50000"/>
                  </a:schemeClr>
                </a:solidFill>
                <a:latin typeface="Aharoni" panose="02010803020104030203" pitchFamily="2" charset="-79"/>
                <a:cs typeface="Aharoni" panose="02010803020104030203" pitchFamily="2" charset="-79"/>
              </a:rPr>
              <a:t> </a:t>
            </a:r>
            <a:r>
              <a:rPr lang="en-US" sz="1600" spc="30" dirty="0">
                <a:solidFill>
                  <a:schemeClr val="bg2">
                    <a:lumMod val="50000"/>
                  </a:schemeClr>
                </a:solidFill>
                <a:latin typeface="Aharoni" panose="02010803020104030203" pitchFamily="2" charset="-79"/>
                <a:cs typeface="Aharoni" panose="02010803020104030203" pitchFamily="2" charset="-79"/>
              </a:rPr>
              <a:t>water </a:t>
            </a:r>
            <a:r>
              <a:rPr lang="en-US" sz="1600" dirty="0">
                <a:solidFill>
                  <a:schemeClr val="bg2">
                    <a:lumMod val="50000"/>
                  </a:schemeClr>
                </a:solidFill>
                <a:latin typeface="Aharoni" panose="02010803020104030203" pitchFamily="2" charset="-79"/>
                <a:cs typeface="Aharoni" panose="02010803020104030203" pitchFamily="2" charset="-79"/>
              </a:rPr>
              <a:t>table</a:t>
            </a:r>
            <a:r>
              <a:rPr lang="en-US" sz="1600" spc="45" dirty="0">
                <a:solidFill>
                  <a:schemeClr val="bg2">
                    <a:lumMod val="50000"/>
                  </a:schemeClr>
                </a:solidFill>
                <a:latin typeface="Aharoni" panose="02010803020104030203" pitchFamily="2" charset="-79"/>
                <a:cs typeface="Aharoni" panose="02010803020104030203" pitchFamily="2" charset="-79"/>
              </a:rPr>
              <a:t> </a:t>
            </a:r>
            <a:r>
              <a:rPr lang="en-US" sz="1600" spc="75" dirty="0">
                <a:solidFill>
                  <a:schemeClr val="bg2">
                    <a:lumMod val="50000"/>
                  </a:schemeClr>
                </a:solidFill>
                <a:latin typeface="Aharoni" panose="02010803020104030203" pitchFamily="2" charset="-79"/>
                <a:cs typeface="Aharoni" panose="02010803020104030203" pitchFamily="2" charset="-79"/>
              </a:rPr>
              <a:t>or</a:t>
            </a:r>
            <a:r>
              <a:rPr lang="en-US" sz="1600" spc="45" dirty="0">
                <a:solidFill>
                  <a:schemeClr val="bg2">
                    <a:lumMod val="50000"/>
                  </a:schemeClr>
                </a:solidFill>
                <a:latin typeface="Aharoni" panose="02010803020104030203" pitchFamily="2" charset="-79"/>
                <a:cs typeface="Aharoni" panose="02010803020104030203" pitchFamily="2" charset="-79"/>
              </a:rPr>
              <a:t> </a:t>
            </a:r>
            <a:r>
              <a:rPr lang="en-US" sz="1600" spc="70" dirty="0">
                <a:solidFill>
                  <a:schemeClr val="bg2">
                    <a:lumMod val="50000"/>
                  </a:schemeClr>
                </a:solidFill>
                <a:latin typeface="Aharoni" panose="02010803020104030203" pitchFamily="2" charset="-79"/>
                <a:cs typeface="Aharoni" panose="02010803020104030203" pitchFamily="2" charset="-79"/>
              </a:rPr>
              <a:t>poor</a:t>
            </a:r>
            <a:r>
              <a:rPr lang="en-US" sz="1600" spc="45" dirty="0">
                <a:solidFill>
                  <a:schemeClr val="bg2">
                    <a:lumMod val="50000"/>
                  </a:schemeClr>
                </a:solidFill>
                <a:latin typeface="Aharoni" panose="02010803020104030203" pitchFamily="2" charset="-79"/>
                <a:cs typeface="Aharoni" panose="02010803020104030203" pitchFamily="2" charset="-79"/>
              </a:rPr>
              <a:t> </a:t>
            </a:r>
            <a:r>
              <a:rPr lang="en-US" sz="1600" spc="-20" dirty="0">
                <a:solidFill>
                  <a:schemeClr val="bg2">
                    <a:lumMod val="50000"/>
                  </a:schemeClr>
                </a:solidFill>
                <a:latin typeface="Aharoni" panose="02010803020104030203" pitchFamily="2" charset="-79"/>
                <a:cs typeface="Aharoni" panose="02010803020104030203" pitchFamily="2" charset="-79"/>
              </a:rPr>
              <a:t>soil </a:t>
            </a:r>
            <a:r>
              <a:rPr lang="en-US" sz="1600" dirty="0">
                <a:solidFill>
                  <a:schemeClr val="bg2">
                    <a:lumMod val="50000"/>
                  </a:schemeClr>
                </a:solidFill>
                <a:latin typeface="Aharoni" panose="02010803020104030203" pitchFamily="2" charset="-79"/>
                <a:cs typeface="Aharoni" panose="02010803020104030203" pitchFamily="2" charset="-79"/>
              </a:rPr>
              <a:t>conditions</a:t>
            </a:r>
            <a:r>
              <a:rPr lang="en-US" sz="1600" spc="195" dirty="0">
                <a:solidFill>
                  <a:schemeClr val="bg2">
                    <a:lumMod val="50000"/>
                  </a:schemeClr>
                </a:solidFill>
                <a:latin typeface="Aharoni" panose="02010803020104030203" pitchFamily="2" charset="-79"/>
                <a:cs typeface="Aharoni" panose="02010803020104030203" pitchFamily="2" charset="-79"/>
              </a:rPr>
              <a:t> </a:t>
            </a:r>
            <a:r>
              <a:rPr lang="en-US" sz="1600" spc="60" dirty="0">
                <a:solidFill>
                  <a:schemeClr val="bg2">
                    <a:lumMod val="50000"/>
                  </a:schemeClr>
                </a:solidFill>
                <a:latin typeface="Aharoni" panose="02010803020104030203" pitchFamily="2" charset="-79"/>
                <a:cs typeface="Aharoni" panose="02010803020104030203" pitchFamily="2" charset="-79"/>
              </a:rPr>
              <a:t>then</a:t>
            </a:r>
            <a:r>
              <a:rPr lang="en-US" sz="1600" spc="195" dirty="0">
                <a:solidFill>
                  <a:schemeClr val="bg2">
                    <a:lumMod val="50000"/>
                  </a:schemeClr>
                </a:solidFill>
                <a:latin typeface="Aharoni" panose="02010803020104030203" pitchFamily="2" charset="-79"/>
                <a:cs typeface="Aharoni" panose="02010803020104030203" pitchFamily="2" charset="-79"/>
              </a:rPr>
              <a:t> </a:t>
            </a:r>
            <a:r>
              <a:rPr lang="en-US" sz="1600" spc="-50" dirty="0">
                <a:solidFill>
                  <a:schemeClr val="bg2">
                    <a:lumMod val="50000"/>
                  </a:schemeClr>
                </a:solidFill>
                <a:latin typeface="Aharoni" panose="02010803020104030203" pitchFamily="2" charset="-79"/>
                <a:cs typeface="Aharoni" panose="02010803020104030203" pitchFamily="2" charset="-79"/>
              </a:rPr>
              <a:t>a </a:t>
            </a:r>
            <a:r>
              <a:rPr lang="en-US" sz="1600" spc="55" dirty="0">
                <a:solidFill>
                  <a:schemeClr val="bg2">
                    <a:lumMod val="50000"/>
                  </a:schemeClr>
                </a:solidFill>
                <a:latin typeface="Aharoni" panose="02010803020104030203" pitchFamily="2" charset="-79"/>
                <a:cs typeface="Aharoni" panose="02010803020104030203" pitchFamily="2" charset="-79"/>
              </a:rPr>
              <a:t>waterprooﬁng</a:t>
            </a:r>
            <a:r>
              <a:rPr lang="en-US" sz="1600" spc="30" dirty="0">
                <a:solidFill>
                  <a:schemeClr val="bg2">
                    <a:lumMod val="50000"/>
                  </a:schemeClr>
                </a:solidFill>
                <a:latin typeface="Aharoni" panose="02010803020104030203" pitchFamily="2" charset="-79"/>
                <a:cs typeface="Aharoni" panose="02010803020104030203" pitchFamily="2" charset="-79"/>
              </a:rPr>
              <a:t> </a:t>
            </a:r>
            <a:r>
              <a:rPr lang="en-US" sz="1600" spc="-10" dirty="0">
                <a:solidFill>
                  <a:schemeClr val="bg2">
                    <a:lumMod val="50000"/>
                  </a:schemeClr>
                </a:solidFill>
                <a:latin typeface="Aharoni" panose="02010803020104030203" pitchFamily="2" charset="-79"/>
                <a:cs typeface="Aharoni" panose="02010803020104030203" pitchFamily="2" charset="-79"/>
              </a:rPr>
              <a:t>system </a:t>
            </a:r>
            <a:r>
              <a:rPr lang="en-US" sz="1600" dirty="0">
                <a:solidFill>
                  <a:schemeClr val="bg2">
                    <a:lumMod val="50000"/>
                  </a:schemeClr>
                </a:solidFill>
                <a:latin typeface="Aharoni" panose="02010803020104030203" pitchFamily="2" charset="-79"/>
                <a:cs typeface="Aharoni" panose="02010803020104030203" pitchFamily="2" charset="-79"/>
              </a:rPr>
              <a:t>should</a:t>
            </a:r>
            <a:r>
              <a:rPr lang="en-US" sz="1600" spc="150"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be</a:t>
            </a:r>
            <a:r>
              <a:rPr lang="en-US" sz="1600" spc="150" dirty="0">
                <a:solidFill>
                  <a:schemeClr val="bg2">
                    <a:lumMod val="50000"/>
                  </a:schemeClr>
                </a:solidFill>
                <a:latin typeface="Aharoni" panose="02010803020104030203" pitchFamily="2" charset="-79"/>
                <a:cs typeface="Aharoni" panose="02010803020104030203" pitchFamily="2" charset="-79"/>
              </a:rPr>
              <a:t> </a:t>
            </a:r>
            <a:r>
              <a:rPr lang="en-US" sz="1600" spc="-20" dirty="0">
                <a:solidFill>
                  <a:schemeClr val="bg2">
                    <a:lumMod val="50000"/>
                  </a:schemeClr>
                </a:solidFill>
                <a:latin typeface="Aharoni" panose="02010803020104030203" pitchFamily="2" charset="-79"/>
                <a:cs typeface="Aharoni" panose="02010803020104030203" pitchFamily="2" charset="-79"/>
              </a:rPr>
              <a:t>used. </a:t>
            </a:r>
          </a:p>
          <a:p>
            <a:pPr marL="12700" marR="391795">
              <a:lnSpc>
                <a:spcPct val="120200"/>
              </a:lnSpc>
              <a:spcBef>
                <a:spcPts val="1155"/>
              </a:spcBef>
            </a:pPr>
            <a:r>
              <a:rPr lang="en-US" sz="1600" dirty="0">
                <a:solidFill>
                  <a:schemeClr val="bg2">
                    <a:lumMod val="50000"/>
                  </a:schemeClr>
                </a:solidFill>
                <a:latin typeface="Aharoni" panose="02010803020104030203" pitchFamily="2" charset="-79"/>
                <a:cs typeface="Aharoni" panose="02010803020104030203" pitchFamily="2" charset="-79"/>
              </a:rPr>
              <a:t>However</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spc="45" dirty="0">
                <a:solidFill>
                  <a:schemeClr val="bg2">
                    <a:lumMod val="50000"/>
                  </a:schemeClr>
                </a:solidFill>
                <a:latin typeface="Aharoni" panose="02010803020104030203" pitchFamily="2" charset="-79"/>
                <a:cs typeface="Aharoni" panose="02010803020104030203" pitchFamily="2" charset="-79"/>
              </a:rPr>
              <a:t>although</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the</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soil</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drains</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well</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many</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people</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spc="60" dirty="0">
                <a:solidFill>
                  <a:schemeClr val="bg2">
                    <a:lumMod val="50000"/>
                  </a:schemeClr>
                </a:solidFill>
                <a:latin typeface="Aharoni" panose="02010803020104030203" pitchFamily="2" charset="-79"/>
                <a:cs typeface="Aharoni" panose="02010803020104030203" pitchFamily="2" charset="-79"/>
              </a:rPr>
              <a:t>waterproof</a:t>
            </a:r>
            <a:r>
              <a:rPr lang="en-US" sz="1600" spc="120"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the</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basement</a:t>
            </a:r>
            <a:r>
              <a:rPr lang="en-US" sz="1600" spc="114" dirty="0">
                <a:solidFill>
                  <a:schemeClr val="bg2">
                    <a:lumMod val="50000"/>
                  </a:schemeClr>
                </a:solidFill>
                <a:latin typeface="Aharoni" panose="02010803020104030203" pitchFamily="2" charset="-79"/>
                <a:cs typeface="Aharoni" panose="02010803020104030203" pitchFamily="2" charset="-79"/>
              </a:rPr>
              <a:t> </a:t>
            </a:r>
            <a:r>
              <a:rPr lang="en-US" sz="1600" spc="-10" dirty="0">
                <a:solidFill>
                  <a:schemeClr val="bg2">
                    <a:lumMod val="50000"/>
                  </a:schemeClr>
                </a:solidFill>
                <a:latin typeface="Aharoni" panose="02010803020104030203" pitchFamily="2" charset="-79"/>
                <a:cs typeface="Aharoni" panose="02010803020104030203" pitchFamily="2" charset="-79"/>
              </a:rPr>
              <a:t>walls </a:t>
            </a:r>
            <a:r>
              <a:rPr lang="en-US" sz="1600" dirty="0">
                <a:solidFill>
                  <a:schemeClr val="bg2">
                    <a:lumMod val="50000"/>
                  </a:schemeClr>
                </a:solidFill>
                <a:latin typeface="Aharoni" panose="02010803020104030203" pitchFamily="2" charset="-79"/>
                <a:cs typeface="Aharoni" panose="02010803020104030203" pitchFamily="2" charset="-79"/>
              </a:rPr>
              <a:t>anyway</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75" dirty="0">
                <a:solidFill>
                  <a:schemeClr val="bg2">
                    <a:lumMod val="50000"/>
                  </a:schemeClr>
                </a:solidFill>
                <a:latin typeface="Aharoni" panose="02010803020104030203" pitchFamily="2" charset="-79"/>
                <a:cs typeface="Aharoni" panose="02010803020104030203" pitchFamily="2" charset="-79"/>
              </a:rPr>
              <a:t>for</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extra</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55" dirty="0">
                <a:solidFill>
                  <a:schemeClr val="bg2">
                    <a:lumMod val="50000"/>
                  </a:schemeClr>
                </a:solidFill>
                <a:latin typeface="Aharoni" panose="02010803020104030203" pitchFamily="2" charset="-79"/>
                <a:cs typeface="Aharoni" panose="02010803020104030203" pitchFamily="2" charset="-79"/>
              </a:rPr>
              <a:t>protection</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against</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50" dirty="0">
                <a:solidFill>
                  <a:schemeClr val="bg2">
                    <a:lumMod val="50000"/>
                  </a:schemeClr>
                </a:solidFill>
                <a:latin typeface="Aharoni" panose="02010803020104030203" pitchFamily="2" charset="-79"/>
                <a:cs typeface="Aharoni" panose="02010803020104030203" pitchFamily="2" charset="-79"/>
              </a:rPr>
              <a:t>water</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dirty="0">
                <a:solidFill>
                  <a:schemeClr val="bg2">
                    <a:lumMod val="50000"/>
                  </a:schemeClr>
                </a:solidFill>
                <a:latin typeface="Aharoni" panose="02010803020104030203" pitchFamily="2" charset="-79"/>
                <a:cs typeface="Aharoni" panose="02010803020104030203" pitchFamily="2" charset="-79"/>
              </a:rPr>
              <a:t>getting</a:t>
            </a:r>
            <a:r>
              <a:rPr lang="en-US" sz="1600" spc="70" dirty="0">
                <a:solidFill>
                  <a:schemeClr val="bg2">
                    <a:lumMod val="50000"/>
                  </a:schemeClr>
                </a:solidFill>
                <a:latin typeface="Aharoni" panose="02010803020104030203" pitchFamily="2" charset="-79"/>
                <a:cs typeface="Aharoni" panose="02010803020104030203" pitchFamily="2" charset="-79"/>
              </a:rPr>
              <a:t> </a:t>
            </a:r>
            <a:r>
              <a:rPr lang="en-US" sz="1600" spc="65" dirty="0">
                <a:solidFill>
                  <a:schemeClr val="bg2">
                    <a:lumMod val="50000"/>
                  </a:schemeClr>
                </a:solidFill>
                <a:latin typeface="Aharoni" panose="02010803020104030203" pitchFamily="2" charset="-79"/>
                <a:cs typeface="Aharoni" panose="02010803020104030203" pitchFamily="2" charset="-79"/>
              </a:rPr>
              <a:t>into </a:t>
            </a:r>
            <a:r>
              <a:rPr lang="en-US" sz="1600" spc="55" dirty="0">
                <a:solidFill>
                  <a:schemeClr val="bg2">
                    <a:lumMod val="50000"/>
                  </a:schemeClr>
                </a:solidFill>
                <a:latin typeface="Aharoni" panose="02010803020104030203" pitchFamily="2" charset="-79"/>
                <a:cs typeface="Aharoni" panose="02010803020104030203" pitchFamily="2" charset="-79"/>
              </a:rPr>
              <a:t>the</a:t>
            </a:r>
            <a:r>
              <a:rPr lang="en-US" sz="1600" spc="65" dirty="0">
                <a:solidFill>
                  <a:schemeClr val="bg2">
                    <a:lumMod val="50000"/>
                  </a:schemeClr>
                </a:solidFill>
                <a:latin typeface="Aharoni" panose="02010803020104030203" pitchFamily="2" charset="-79"/>
                <a:cs typeface="Aharoni" panose="02010803020104030203" pitchFamily="2" charset="-79"/>
              </a:rPr>
              <a:t> </a:t>
            </a:r>
            <a:r>
              <a:rPr lang="en-US" sz="1600" spc="-10" dirty="0">
                <a:solidFill>
                  <a:schemeClr val="bg2">
                    <a:lumMod val="50000"/>
                  </a:schemeClr>
                </a:solidFill>
                <a:latin typeface="Aharoni" panose="02010803020104030203" pitchFamily="2" charset="-79"/>
                <a:cs typeface="Aharoni" panose="02010803020104030203" pitchFamily="2" charset="-79"/>
              </a:rPr>
              <a:t>basement.</a:t>
            </a:r>
            <a:endParaRPr lang="en-US" sz="1600" dirty="0">
              <a:solidFill>
                <a:schemeClr val="bg2">
                  <a:lumMod val="50000"/>
                </a:schemeClr>
              </a:solidFill>
              <a:latin typeface="Aharoni" panose="02010803020104030203" pitchFamily="2" charset="-79"/>
              <a:cs typeface="Aharoni" panose="02010803020104030203" pitchFamily="2" charset="-79"/>
            </a:endParaRPr>
          </a:p>
          <a:p>
            <a:pPr>
              <a:lnSpc>
                <a:spcPct val="100000"/>
              </a:lnSpc>
            </a:pPr>
            <a:endParaRPr lang="en-US" sz="1600" dirty="0">
              <a:solidFill>
                <a:schemeClr val="bg2">
                  <a:lumMod val="50000"/>
                </a:schemeClr>
              </a:solidFill>
              <a:latin typeface="Aharoni" panose="02010803020104030203" pitchFamily="2" charset="-79"/>
              <a:cs typeface="Aharoni" panose="02010803020104030203" pitchFamily="2" charset="-79"/>
            </a:endParaRPr>
          </a:p>
          <a:p>
            <a:pPr marL="12700" marR="169545">
              <a:lnSpc>
                <a:spcPct val="120200"/>
              </a:lnSpc>
              <a:spcBef>
                <a:spcPts val="620"/>
              </a:spcBef>
            </a:pPr>
            <a:endParaRPr lang="en-US" sz="1600" dirty="0">
              <a:solidFill>
                <a:schemeClr val="tx1"/>
              </a:solidFill>
              <a:latin typeface="Aharoni" panose="02010803020104030203" pitchFamily="2" charset="-79"/>
              <a:cs typeface="Aharoni" panose="02010803020104030203" pitchFamily="2" charset="-79"/>
            </a:endParaRPr>
          </a:p>
          <a:p>
            <a:endParaRPr lang="en-IN" dirty="0"/>
          </a:p>
        </p:txBody>
      </p:sp>
      <p:pic>
        <p:nvPicPr>
          <p:cNvPr id="15" name="object 6">
            <a:extLst>
              <a:ext uri="{FF2B5EF4-FFF2-40B4-BE49-F238E27FC236}">
                <a16:creationId xmlns:a16="http://schemas.microsoft.com/office/drawing/2014/main" id="{5014663F-B115-CE82-45F8-6440E8E66FF6}"/>
              </a:ext>
            </a:extLst>
          </p:cNvPr>
          <p:cNvPicPr/>
          <p:nvPr/>
        </p:nvPicPr>
        <p:blipFill>
          <a:blip r:embed="rId4" cstate="print"/>
          <a:stretch>
            <a:fillRect/>
          </a:stretch>
        </p:blipFill>
        <p:spPr>
          <a:xfrm>
            <a:off x="5315845" y="1314450"/>
            <a:ext cx="3658821" cy="25145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FDC0-DE2A-CAC3-86D2-7A3F3EEED9DE}"/>
              </a:ext>
            </a:extLst>
          </p:cNvPr>
          <p:cNvSpPr>
            <a:spLocks noGrp="1"/>
          </p:cNvSpPr>
          <p:nvPr>
            <p:ph type="ctrTitle"/>
          </p:nvPr>
        </p:nvSpPr>
        <p:spPr>
          <a:xfrm>
            <a:off x="610477" y="371745"/>
            <a:ext cx="5525628" cy="946200"/>
          </a:xfrm>
        </p:spPr>
        <p:txBody>
          <a:bodyPr/>
          <a:lstStyle/>
          <a:p>
            <a:r>
              <a:rPr lang="en-IN" sz="3200" dirty="0"/>
              <a:t>Basement walls </a:t>
            </a:r>
          </a:p>
        </p:txBody>
      </p:sp>
      <p:sp>
        <p:nvSpPr>
          <p:cNvPr id="3" name="TextBox 2">
            <a:extLst>
              <a:ext uri="{FF2B5EF4-FFF2-40B4-BE49-F238E27FC236}">
                <a16:creationId xmlns:a16="http://schemas.microsoft.com/office/drawing/2014/main" id="{CDD14CB8-E02A-D32E-D4A9-AE687D38BB8B}"/>
              </a:ext>
            </a:extLst>
          </p:cNvPr>
          <p:cNvSpPr txBox="1"/>
          <p:nvPr/>
        </p:nvSpPr>
        <p:spPr>
          <a:xfrm>
            <a:off x="7816" y="1058129"/>
            <a:ext cx="4767384" cy="4133439"/>
          </a:xfrm>
          <a:prstGeom prst="rect">
            <a:avLst/>
          </a:prstGeom>
          <a:noFill/>
        </p:spPr>
        <p:txBody>
          <a:bodyPr wrap="square" rtlCol="0">
            <a:spAutoFit/>
          </a:bodyPr>
          <a:lstStyle/>
          <a:p>
            <a:pPr marL="240665" indent="-228600">
              <a:lnSpc>
                <a:spcPct val="100000"/>
              </a:lnSpc>
              <a:spcBef>
                <a:spcPts val="415"/>
              </a:spcBef>
              <a:buSzPct val="84615"/>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The</a:t>
            </a:r>
            <a:r>
              <a:rPr lang="en-US" spc="7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walls</a:t>
            </a:r>
            <a:r>
              <a:rPr lang="en-US" spc="7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7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ideally</a:t>
            </a:r>
            <a:r>
              <a:rPr lang="en-US" spc="7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t>
            </a:r>
            <a:r>
              <a:rPr lang="en-US" spc="7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cast</a:t>
            </a:r>
            <a:r>
              <a:rPr lang="en-US" spc="75"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in</a:t>
            </a:r>
            <a:r>
              <a:rPr lang="en-US" spc="70" dirty="0">
                <a:solidFill>
                  <a:schemeClr val="bg2">
                    <a:lumMod val="50000"/>
                  </a:schemeClr>
                </a:solidFill>
                <a:latin typeface="Aharoni" panose="02010803020104030203" pitchFamily="2" charset="-79"/>
                <a:cs typeface="Aharoni" panose="02010803020104030203" pitchFamily="2" charset="-79"/>
              </a:rPr>
              <a:t> </a:t>
            </a:r>
            <a:r>
              <a:rPr lang="en-US" spc="-20" dirty="0">
                <a:solidFill>
                  <a:schemeClr val="bg2">
                    <a:lumMod val="50000"/>
                  </a:schemeClr>
                </a:solidFill>
                <a:latin typeface="Aharoni" panose="02010803020104030203" pitchFamily="2" charset="-79"/>
                <a:cs typeface="Aharoni" panose="02010803020104030203" pitchFamily="2" charset="-79"/>
              </a:rPr>
              <a:t>RCC.</a:t>
            </a:r>
            <a:endParaRPr lang="en-US" dirty="0">
              <a:solidFill>
                <a:schemeClr val="bg2">
                  <a:lumMod val="50000"/>
                </a:schemeClr>
              </a:solidFill>
              <a:latin typeface="Aharoni" panose="02010803020104030203" pitchFamily="2" charset="-79"/>
              <a:cs typeface="Aharoni" panose="02010803020104030203" pitchFamily="2" charset="-79"/>
            </a:endParaRPr>
          </a:p>
          <a:p>
            <a:pPr marL="240665" marR="261620" indent="-228600">
              <a:lnSpc>
                <a:spcPct val="120200"/>
              </a:lnSpc>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In</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certain</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areas</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55" dirty="0">
                <a:solidFill>
                  <a:schemeClr val="bg2">
                    <a:lumMod val="50000"/>
                  </a:schemeClr>
                </a:solidFill>
                <a:latin typeface="Aharoni" panose="02010803020104030203" pitchFamily="2" charset="-79"/>
                <a:cs typeface="Aharoni" panose="02010803020104030203" pitchFamily="2" charset="-79"/>
              </a:rPr>
              <a:t>the</a:t>
            </a:r>
            <a:r>
              <a:rPr lang="en-US" spc="9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practice</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of</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raising</a:t>
            </a:r>
            <a:r>
              <a:rPr lang="en-US" spc="9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half</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brick</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walls</a:t>
            </a:r>
            <a:r>
              <a:rPr lang="en-US" spc="9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and</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60" dirty="0">
                <a:solidFill>
                  <a:schemeClr val="bg2">
                    <a:lumMod val="50000"/>
                  </a:schemeClr>
                </a:solidFill>
                <a:latin typeface="Aharoni" panose="02010803020104030203" pitchFamily="2" charset="-79"/>
                <a:cs typeface="Aharoni" panose="02010803020104030203" pitchFamily="2" charset="-79"/>
              </a:rPr>
              <a:t>then</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leaving</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a:t>
            </a:r>
            <a:r>
              <a:rPr lang="en-US" spc="95" dirty="0">
                <a:solidFill>
                  <a:schemeClr val="bg2">
                    <a:lumMod val="50000"/>
                  </a:schemeClr>
                </a:solidFill>
                <a:latin typeface="Aharoni" panose="02010803020104030203" pitchFamily="2" charset="-79"/>
                <a:cs typeface="Aharoni" panose="02010803020104030203" pitchFamily="2" charset="-79"/>
              </a:rPr>
              <a:t> </a:t>
            </a:r>
            <a:r>
              <a:rPr lang="en-US" spc="-25" dirty="0">
                <a:solidFill>
                  <a:schemeClr val="bg2">
                    <a:lumMod val="50000"/>
                  </a:schemeClr>
                </a:solidFill>
                <a:latin typeface="Aharoni" panose="02010803020104030203" pitchFamily="2" charset="-79"/>
                <a:cs typeface="Aharoni" panose="02010803020104030203" pitchFamily="2" charset="-79"/>
              </a:rPr>
              <a:t>gap </a:t>
            </a:r>
            <a:r>
              <a:rPr lang="en-US" dirty="0">
                <a:solidFill>
                  <a:schemeClr val="bg2">
                    <a:lumMod val="50000"/>
                  </a:schemeClr>
                </a:solidFill>
                <a:latin typeface="Aharoni" panose="02010803020104030203" pitchFamily="2" charset="-79"/>
                <a:cs typeface="Aharoni" panose="02010803020104030203" pitchFamily="2" charset="-79"/>
              </a:rPr>
              <a:t>between</a:t>
            </a:r>
            <a:r>
              <a:rPr lang="en-US" spc="80" dirty="0">
                <a:solidFill>
                  <a:schemeClr val="bg2">
                    <a:lumMod val="50000"/>
                  </a:schemeClr>
                </a:solidFill>
                <a:latin typeface="Aharoni" panose="02010803020104030203" pitchFamily="2" charset="-79"/>
                <a:cs typeface="Aharoni" panose="02010803020104030203" pitchFamily="2" charset="-79"/>
              </a:rPr>
              <a:t> </a:t>
            </a:r>
            <a:r>
              <a:rPr lang="en-US" spc="70" dirty="0">
                <a:solidFill>
                  <a:schemeClr val="bg2">
                    <a:lumMod val="50000"/>
                  </a:schemeClr>
                </a:solidFill>
                <a:latin typeface="Aharoni" panose="02010803020104030203" pitchFamily="2" charset="-79"/>
                <a:cs typeface="Aharoni" panose="02010803020104030203" pitchFamily="2" charset="-79"/>
              </a:rPr>
              <a:t>them</a:t>
            </a:r>
            <a:r>
              <a:rPr lang="en-US" spc="8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is</a:t>
            </a:r>
            <a:r>
              <a:rPr lang="en-US" spc="85" dirty="0">
                <a:solidFill>
                  <a:schemeClr val="bg2">
                    <a:lumMod val="50000"/>
                  </a:schemeClr>
                </a:solidFill>
                <a:latin typeface="Aharoni" panose="02010803020104030203" pitchFamily="2" charset="-79"/>
                <a:cs typeface="Aharoni" panose="02010803020104030203" pitchFamily="2" charset="-79"/>
              </a:rPr>
              <a:t> </a:t>
            </a:r>
            <a:r>
              <a:rPr lang="en-US" spc="-10" dirty="0">
                <a:solidFill>
                  <a:schemeClr val="bg2">
                    <a:lumMod val="50000"/>
                  </a:schemeClr>
                </a:solidFill>
                <a:latin typeface="Aharoni" panose="02010803020104030203" pitchFamily="2" charset="-79"/>
                <a:cs typeface="Aharoni" panose="02010803020104030203" pitchFamily="2" charset="-79"/>
              </a:rPr>
              <a:t>followed.</a:t>
            </a:r>
            <a:endParaRPr lang="en-US" dirty="0">
              <a:solidFill>
                <a:schemeClr val="bg2">
                  <a:lumMod val="50000"/>
                </a:schemeClr>
              </a:solidFill>
              <a:latin typeface="Aharoni" panose="02010803020104030203" pitchFamily="2" charset="-79"/>
              <a:cs typeface="Aharoni" panose="02010803020104030203" pitchFamily="2" charset="-79"/>
            </a:endParaRPr>
          </a:p>
          <a:p>
            <a:pPr marL="240665" marR="172085" indent="-228600">
              <a:lnSpc>
                <a:spcPct val="120200"/>
              </a:lnSpc>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This</a:t>
            </a:r>
            <a:r>
              <a:rPr lang="en-US" spc="8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“Desi”</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practice</a:t>
            </a:r>
            <a:r>
              <a:rPr lang="en-US" spc="8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t>
            </a:r>
            <a:r>
              <a:rPr lang="en-US" spc="8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avoided</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as</a:t>
            </a:r>
            <a:r>
              <a:rPr lang="en-US" spc="85"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it</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reduces</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60" dirty="0">
                <a:solidFill>
                  <a:schemeClr val="bg2">
                    <a:lumMod val="50000"/>
                  </a:schemeClr>
                </a:solidFill>
                <a:latin typeface="Aharoni" panose="02010803020104030203" pitchFamily="2" charset="-79"/>
                <a:cs typeface="Aharoni" panose="02010803020104030203" pitchFamily="2" charset="-79"/>
              </a:rPr>
              <a:t>work</a:t>
            </a:r>
            <a:r>
              <a:rPr lang="en-US" spc="85"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of</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shattering</a:t>
            </a:r>
            <a:r>
              <a:rPr lang="en-US" spc="85" dirty="0">
                <a:solidFill>
                  <a:schemeClr val="bg2">
                    <a:lumMod val="50000"/>
                  </a:schemeClr>
                </a:solidFill>
                <a:latin typeface="Aharoni" panose="02010803020104030203" pitchFamily="2" charset="-79"/>
                <a:cs typeface="Aharoni" panose="02010803020104030203" pitchFamily="2" charset="-79"/>
              </a:rPr>
              <a:t> </a:t>
            </a:r>
            <a:r>
              <a:rPr lang="en-US" spc="75" dirty="0">
                <a:solidFill>
                  <a:schemeClr val="bg2">
                    <a:lumMod val="50000"/>
                  </a:schemeClr>
                </a:solidFill>
                <a:latin typeface="Aharoni" panose="02010803020104030203" pitchFamily="2" charset="-79"/>
                <a:cs typeface="Aharoni" panose="02010803020104030203" pitchFamily="2" charset="-79"/>
              </a:rPr>
              <a:t>for</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30" dirty="0">
                <a:solidFill>
                  <a:schemeClr val="bg2">
                    <a:lumMod val="50000"/>
                  </a:schemeClr>
                </a:solidFill>
                <a:latin typeface="Aharoni" panose="02010803020104030203" pitchFamily="2" charset="-79"/>
                <a:cs typeface="Aharoni" panose="02010803020104030203" pitchFamily="2" charset="-79"/>
              </a:rPr>
              <a:t>the </a:t>
            </a:r>
            <a:r>
              <a:rPr lang="en-US" spc="-10" dirty="0">
                <a:solidFill>
                  <a:schemeClr val="bg2">
                    <a:lumMod val="50000"/>
                  </a:schemeClr>
                </a:solidFill>
                <a:latin typeface="Aharoni" panose="02010803020104030203" pitchFamily="2" charset="-79"/>
                <a:cs typeface="Aharoni" panose="02010803020104030203" pitchFamily="2" charset="-79"/>
              </a:rPr>
              <a:t>contractors.</a:t>
            </a:r>
            <a:endParaRPr lang="en-US" dirty="0">
              <a:solidFill>
                <a:schemeClr val="bg2">
                  <a:lumMod val="50000"/>
                </a:schemeClr>
              </a:solidFill>
              <a:latin typeface="Aharoni" panose="02010803020104030203" pitchFamily="2" charset="-79"/>
              <a:cs typeface="Aharoni" panose="02010803020104030203" pitchFamily="2" charset="-79"/>
            </a:endParaRPr>
          </a:p>
          <a:p>
            <a:pPr marL="240665" indent="-228600">
              <a:lnSpc>
                <a:spcPct val="100000"/>
              </a:lnSpc>
              <a:spcBef>
                <a:spcPts val="315"/>
              </a:spcBef>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The</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concrete</a:t>
            </a:r>
            <a:r>
              <a:rPr lang="en-US" spc="12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used</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12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rich,</a:t>
            </a:r>
            <a:r>
              <a:rPr lang="en-US" spc="12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ideally</a:t>
            </a:r>
            <a:r>
              <a:rPr lang="en-US" spc="120" dirty="0">
                <a:solidFill>
                  <a:schemeClr val="bg2">
                    <a:lumMod val="50000"/>
                  </a:schemeClr>
                </a:solidFill>
                <a:latin typeface="Aharoni" panose="02010803020104030203" pitchFamily="2" charset="-79"/>
                <a:cs typeface="Aharoni" panose="02010803020104030203" pitchFamily="2" charset="-79"/>
              </a:rPr>
              <a:t> </a:t>
            </a:r>
            <a:r>
              <a:rPr lang="en-US" spc="-20" dirty="0">
                <a:solidFill>
                  <a:schemeClr val="bg2">
                    <a:lumMod val="50000"/>
                  </a:schemeClr>
                </a:solidFill>
                <a:latin typeface="Aharoni" panose="02010803020104030203" pitchFamily="2" charset="-79"/>
                <a:cs typeface="Aharoni" panose="02010803020104030203" pitchFamily="2" charset="-79"/>
              </a:rPr>
              <a:t>M25.</a:t>
            </a:r>
            <a:endParaRPr lang="en-US" dirty="0">
              <a:solidFill>
                <a:schemeClr val="bg2">
                  <a:lumMod val="50000"/>
                </a:schemeClr>
              </a:solidFill>
              <a:latin typeface="Aharoni" panose="02010803020104030203" pitchFamily="2" charset="-79"/>
              <a:cs typeface="Aharoni" panose="02010803020104030203" pitchFamily="2" charset="-79"/>
            </a:endParaRPr>
          </a:p>
          <a:p>
            <a:pPr marL="240665" marR="50165" indent="-228600">
              <a:lnSpc>
                <a:spcPct val="120200"/>
              </a:lnSpc>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Vertical</a:t>
            </a:r>
            <a:r>
              <a:rPr lang="en-US" spc="3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reinforcement</a:t>
            </a:r>
            <a:r>
              <a:rPr lang="en-US" spc="3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3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t>
            </a:r>
            <a:r>
              <a:rPr lang="en-US" spc="3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provided</a:t>
            </a:r>
            <a:r>
              <a:rPr lang="en-US" spc="35"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on</a:t>
            </a:r>
            <a:r>
              <a:rPr lang="en-US" spc="30" dirty="0">
                <a:solidFill>
                  <a:schemeClr val="bg2">
                    <a:lumMod val="50000"/>
                  </a:schemeClr>
                </a:solidFill>
                <a:latin typeface="Aharoni" panose="02010803020104030203" pitchFamily="2" charset="-79"/>
                <a:cs typeface="Aharoni" panose="02010803020104030203" pitchFamily="2" charset="-79"/>
              </a:rPr>
              <a:t> </a:t>
            </a:r>
            <a:r>
              <a:rPr lang="en-US" spc="75" dirty="0">
                <a:solidFill>
                  <a:schemeClr val="bg2">
                    <a:lumMod val="50000"/>
                  </a:schemeClr>
                </a:solidFill>
                <a:latin typeface="Aharoni" panose="02010803020104030203" pitchFamily="2" charset="-79"/>
                <a:cs typeface="Aharoni" panose="02010803020104030203" pitchFamily="2" charset="-79"/>
              </a:rPr>
              <a:t>both</a:t>
            </a:r>
            <a:r>
              <a:rPr lang="en-US" spc="35" dirty="0">
                <a:solidFill>
                  <a:schemeClr val="bg2">
                    <a:lumMod val="50000"/>
                  </a:schemeClr>
                </a:solidFill>
                <a:latin typeface="Aharoni" panose="02010803020104030203" pitchFamily="2" charset="-79"/>
                <a:cs typeface="Aharoni" panose="02010803020104030203" pitchFamily="2" charset="-79"/>
              </a:rPr>
              <a:t> </a:t>
            </a:r>
            <a:r>
              <a:rPr lang="en-US" spc="55" dirty="0">
                <a:solidFill>
                  <a:schemeClr val="bg2">
                    <a:lumMod val="50000"/>
                  </a:schemeClr>
                </a:solidFill>
                <a:latin typeface="Aharoni" panose="02010803020104030203" pitchFamily="2" charset="-79"/>
                <a:cs typeface="Aharoni" panose="02010803020104030203" pitchFamily="2" charset="-79"/>
              </a:rPr>
              <a:t>the</a:t>
            </a:r>
            <a:r>
              <a:rPr lang="en-US" spc="3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faces</a:t>
            </a:r>
            <a:r>
              <a:rPr lang="en-US" spc="35"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of</a:t>
            </a:r>
            <a:r>
              <a:rPr lang="en-US" spc="30" dirty="0">
                <a:solidFill>
                  <a:schemeClr val="bg2">
                    <a:lumMod val="50000"/>
                  </a:schemeClr>
                </a:solidFill>
                <a:latin typeface="Aharoni" panose="02010803020104030203" pitchFamily="2" charset="-79"/>
                <a:cs typeface="Aharoni" panose="02010803020104030203" pitchFamily="2" charset="-79"/>
              </a:rPr>
              <a:t> </a:t>
            </a:r>
            <a:r>
              <a:rPr lang="en-US" spc="-135" dirty="0">
                <a:solidFill>
                  <a:schemeClr val="bg2">
                    <a:lumMod val="50000"/>
                  </a:schemeClr>
                </a:solidFill>
                <a:latin typeface="Aharoni" panose="02010803020104030203" pitchFamily="2" charset="-79"/>
                <a:cs typeface="Aharoni" panose="02010803020104030203" pitchFamily="2" charset="-79"/>
              </a:rPr>
              <a:t>RCC</a:t>
            </a:r>
            <a:r>
              <a:rPr lang="en-US" spc="3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walls</a:t>
            </a:r>
            <a:r>
              <a:rPr lang="en-US" spc="3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for </a:t>
            </a:r>
            <a:r>
              <a:rPr lang="en-US" dirty="0">
                <a:solidFill>
                  <a:schemeClr val="bg2">
                    <a:lumMod val="50000"/>
                  </a:schemeClr>
                </a:solidFill>
                <a:latin typeface="Aharoni" panose="02010803020104030203" pitchFamily="2" charset="-79"/>
                <a:cs typeface="Aharoni" panose="02010803020104030203" pitchFamily="2" charset="-79"/>
              </a:rPr>
              <a:t>basements.</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In</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addition,</a:t>
            </a:r>
            <a:r>
              <a:rPr lang="en-US" spc="125" dirty="0">
                <a:solidFill>
                  <a:schemeClr val="bg2">
                    <a:lumMod val="50000"/>
                  </a:schemeClr>
                </a:solidFill>
                <a:latin typeface="Aharoni" panose="02010803020104030203" pitchFamily="2" charset="-79"/>
                <a:cs typeface="Aharoni" panose="02010803020104030203" pitchFamily="2" charset="-79"/>
              </a:rPr>
              <a:t> </a:t>
            </a:r>
            <a:r>
              <a:rPr lang="en-US" spc="45" dirty="0">
                <a:solidFill>
                  <a:schemeClr val="bg2">
                    <a:lumMod val="50000"/>
                  </a:schemeClr>
                </a:solidFill>
                <a:latin typeface="Aharoni" panose="02010803020104030203" pitchFamily="2" charset="-79"/>
                <a:cs typeface="Aharoni" panose="02010803020104030203" pitchFamily="2" charset="-79"/>
              </a:rPr>
              <a:t>horizontal</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bars</a:t>
            </a:r>
            <a:r>
              <a:rPr lang="en-US" spc="12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120" dirty="0">
                <a:solidFill>
                  <a:schemeClr val="bg2">
                    <a:lumMod val="50000"/>
                  </a:schemeClr>
                </a:solidFill>
                <a:latin typeface="Aharoni" panose="02010803020104030203" pitchFamily="2" charset="-79"/>
                <a:cs typeface="Aharoni" panose="02010803020104030203" pitchFamily="2" charset="-79"/>
              </a:rPr>
              <a:t> </a:t>
            </a:r>
            <a:r>
              <a:rPr lang="en-US" spc="75" dirty="0">
                <a:solidFill>
                  <a:schemeClr val="bg2">
                    <a:lumMod val="50000"/>
                  </a:schemeClr>
                </a:solidFill>
                <a:latin typeface="Aharoni" panose="02010803020104030203" pitchFamily="2" charset="-79"/>
                <a:cs typeface="Aharoni" panose="02010803020104030203" pitchFamily="2" charset="-79"/>
              </a:rPr>
              <a:t>run</a:t>
            </a:r>
            <a:r>
              <a:rPr lang="en-US" spc="12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inside</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vertical</a:t>
            </a:r>
            <a:r>
              <a:rPr lang="en-US" spc="1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bars</a:t>
            </a:r>
            <a:r>
              <a:rPr lang="en-US" spc="125"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on</a:t>
            </a:r>
            <a:r>
              <a:rPr lang="en-US" spc="120" dirty="0">
                <a:solidFill>
                  <a:schemeClr val="bg2">
                    <a:lumMod val="50000"/>
                  </a:schemeClr>
                </a:solidFill>
                <a:latin typeface="Aharoni" panose="02010803020104030203" pitchFamily="2" charset="-79"/>
                <a:cs typeface="Aharoni" panose="02010803020104030203" pitchFamily="2" charset="-79"/>
              </a:rPr>
              <a:t> </a:t>
            </a:r>
            <a:r>
              <a:rPr lang="en-US" spc="55" dirty="0">
                <a:solidFill>
                  <a:schemeClr val="bg2">
                    <a:lumMod val="50000"/>
                  </a:schemeClr>
                </a:solidFill>
                <a:latin typeface="Aharoni" panose="02010803020104030203" pitchFamily="2" charset="-79"/>
                <a:cs typeface="Aharoni" panose="02010803020104030203" pitchFamily="2" charset="-79"/>
              </a:rPr>
              <a:t>both </a:t>
            </a:r>
            <a:r>
              <a:rPr lang="en-US" spc="-10" dirty="0">
                <a:solidFill>
                  <a:schemeClr val="bg2">
                    <a:lumMod val="50000"/>
                  </a:schemeClr>
                </a:solidFill>
                <a:latin typeface="Aharoni" panose="02010803020104030203" pitchFamily="2" charset="-79"/>
                <a:cs typeface="Aharoni" panose="02010803020104030203" pitchFamily="2" charset="-79"/>
              </a:rPr>
              <a:t>faces.</a:t>
            </a:r>
            <a:endParaRPr lang="en-US" dirty="0">
              <a:solidFill>
                <a:schemeClr val="bg2">
                  <a:lumMod val="50000"/>
                </a:schemeClr>
              </a:solidFill>
              <a:latin typeface="Aharoni" panose="02010803020104030203" pitchFamily="2" charset="-79"/>
              <a:cs typeface="Aharoni" panose="02010803020104030203" pitchFamily="2" charset="-79"/>
            </a:endParaRPr>
          </a:p>
          <a:p>
            <a:pPr marL="240665" marR="5080" indent="-228600">
              <a:lnSpc>
                <a:spcPct val="120200"/>
              </a:lnSpc>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The</a:t>
            </a:r>
            <a:r>
              <a:rPr lang="en-US" spc="35" dirty="0">
                <a:solidFill>
                  <a:schemeClr val="bg2">
                    <a:lumMod val="50000"/>
                  </a:schemeClr>
                </a:solidFill>
                <a:latin typeface="Aharoni" panose="02010803020104030203" pitchFamily="2" charset="-79"/>
                <a:cs typeface="Aharoni" panose="02010803020104030203" pitchFamily="2" charset="-79"/>
              </a:rPr>
              <a:t> </a:t>
            </a:r>
            <a:r>
              <a:rPr lang="en-US" spc="-60" dirty="0">
                <a:solidFill>
                  <a:schemeClr val="bg2">
                    <a:lumMod val="50000"/>
                  </a:schemeClr>
                </a:solidFill>
                <a:latin typeface="Aharoni" panose="02010803020104030203" pitchFamily="2" charset="-79"/>
                <a:cs typeface="Aharoni" panose="02010803020104030203" pitchFamily="2" charset="-79"/>
              </a:rPr>
              <a:t>RCC</a:t>
            </a:r>
            <a:r>
              <a:rPr lang="en-US" spc="44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walls</a:t>
            </a:r>
            <a:r>
              <a:rPr lang="en-US" spc="3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are</a:t>
            </a:r>
            <a:r>
              <a:rPr lang="en-US" spc="4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designed</a:t>
            </a:r>
            <a:r>
              <a:rPr lang="en-US" spc="40" dirty="0">
                <a:solidFill>
                  <a:schemeClr val="bg2">
                    <a:lumMod val="50000"/>
                  </a:schemeClr>
                </a:solidFill>
                <a:latin typeface="Aharoni" panose="02010803020104030203" pitchFamily="2" charset="-79"/>
                <a:cs typeface="Aharoni" panose="02010803020104030203" pitchFamily="2" charset="-79"/>
              </a:rPr>
              <a:t> </a:t>
            </a:r>
            <a:r>
              <a:rPr lang="en-US" spc="75" dirty="0">
                <a:solidFill>
                  <a:schemeClr val="bg2">
                    <a:lumMod val="50000"/>
                  </a:schemeClr>
                </a:solidFill>
                <a:latin typeface="Aharoni" panose="02010803020104030203" pitchFamily="2" charset="-79"/>
                <a:cs typeface="Aharoni" panose="02010803020104030203" pitchFamily="2" charset="-79"/>
              </a:rPr>
              <a:t>to</a:t>
            </a:r>
            <a:r>
              <a:rPr lang="en-US" spc="3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bear</a:t>
            </a:r>
            <a:r>
              <a:rPr lang="en-US" spc="4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vertical</a:t>
            </a:r>
            <a:r>
              <a:rPr lang="en-US" spc="4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loads</a:t>
            </a:r>
            <a:r>
              <a:rPr lang="en-US" spc="35" dirty="0">
                <a:solidFill>
                  <a:schemeClr val="bg2">
                    <a:lumMod val="50000"/>
                  </a:schemeClr>
                </a:solidFill>
                <a:latin typeface="Aharoni" panose="02010803020104030203" pitchFamily="2" charset="-79"/>
                <a:cs typeface="Aharoni" panose="02010803020104030203" pitchFamily="2" charset="-79"/>
              </a:rPr>
              <a:t> </a:t>
            </a:r>
            <a:r>
              <a:rPr lang="en-US" spc="85" dirty="0">
                <a:solidFill>
                  <a:schemeClr val="bg2">
                    <a:lumMod val="50000"/>
                  </a:schemeClr>
                </a:solidFill>
                <a:latin typeface="Aharoni" panose="02010803020104030203" pitchFamily="2" charset="-79"/>
                <a:cs typeface="Aharoni" panose="02010803020104030203" pitchFamily="2" charset="-79"/>
              </a:rPr>
              <a:t>from</a:t>
            </a:r>
            <a:r>
              <a:rPr lang="en-US" spc="40" dirty="0">
                <a:solidFill>
                  <a:schemeClr val="bg2">
                    <a:lumMod val="50000"/>
                  </a:schemeClr>
                </a:solidFill>
                <a:latin typeface="Aharoni" panose="02010803020104030203" pitchFamily="2" charset="-79"/>
                <a:cs typeface="Aharoni" panose="02010803020104030203" pitchFamily="2" charset="-79"/>
              </a:rPr>
              <a:t> </a:t>
            </a:r>
            <a:r>
              <a:rPr lang="en-US" spc="55" dirty="0">
                <a:solidFill>
                  <a:schemeClr val="bg2">
                    <a:lumMod val="50000"/>
                  </a:schemeClr>
                </a:solidFill>
                <a:latin typeface="Aharoni" panose="02010803020104030203" pitchFamily="2" charset="-79"/>
                <a:cs typeface="Aharoni" panose="02010803020104030203" pitchFamily="2" charset="-79"/>
              </a:rPr>
              <a:t>the</a:t>
            </a:r>
            <a:r>
              <a:rPr lang="en-US" spc="4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structure</a:t>
            </a:r>
            <a:r>
              <a:rPr lang="en-US" spc="3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above</a:t>
            </a:r>
            <a:r>
              <a:rPr lang="en-US" spc="40" dirty="0">
                <a:solidFill>
                  <a:schemeClr val="bg2">
                    <a:lumMod val="50000"/>
                  </a:schemeClr>
                </a:solidFill>
                <a:latin typeface="Aharoni" panose="02010803020104030203" pitchFamily="2" charset="-79"/>
                <a:cs typeface="Aharoni" panose="02010803020104030203" pitchFamily="2" charset="-79"/>
              </a:rPr>
              <a:t> </a:t>
            </a:r>
            <a:r>
              <a:rPr lang="en-US" spc="-25" dirty="0">
                <a:solidFill>
                  <a:schemeClr val="bg2">
                    <a:lumMod val="50000"/>
                  </a:schemeClr>
                </a:solidFill>
                <a:latin typeface="Aharoni" panose="02010803020104030203" pitchFamily="2" charset="-79"/>
                <a:cs typeface="Aharoni" panose="02010803020104030203" pitchFamily="2" charset="-79"/>
              </a:rPr>
              <a:t>and </a:t>
            </a:r>
            <a:r>
              <a:rPr lang="en-US" spc="55" dirty="0">
                <a:solidFill>
                  <a:schemeClr val="bg2">
                    <a:lumMod val="50000"/>
                  </a:schemeClr>
                </a:solidFill>
                <a:latin typeface="Aharoni" panose="02010803020104030203" pitchFamily="2" charset="-79"/>
                <a:cs typeface="Aharoni" panose="02010803020104030203" pitchFamily="2" charset="-79"/>
              </a:rPr>
              <a:t>the</a:t>
            </a:r>
            <a:r>
              <a:rPr lang="en-US" spc="2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earth</a:t>
            </a:r>
            <a:r>
              <a:rPr lang="en-US" spc="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pressure</a:t>
            </a:r>
            <a:r>
              <a:rPr lang="en-US" spc="20"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on</a:t>
            </a:r>
            <a:r>
              <a:rPr lang="en-US" spc="20" dirty="0">
                <a:solidFill>
                  <a:schemeClr val="bg2">
                    <a:lumMod val="50000"/>
                  </a:schemeClr>
                </a:solidFill>
                <a:latin typeface="Aharoni" panose="02010803020104030203" pitchFamily="2" charset="-79"/>
                <a:cs typeface="Aharoni" panose="02010803020104030203" pitchFamily="2" charset="-79"/>
              </a:rPr>
              <a:t> </a:t>
            </a:r>
            <a:r>
              <a:rPr lang="en-US" spc="55" dirty="0">
                <a:solidFill>
                  <a:schemeClr val="bg2">
                    <a:lumMod val="50000"/>
                  </a:schemeClr>
                </a:solidFill>
                <a:latin typeface="Aharoni" panose="02010803020104030203" pitchFamily="2" charset="-79"/>
                <a:cs typeface="Aharoni" panose="02010803020104030203" pitchFamily="2" charset="-79"/>
              </a:rPr>
              <a:t>the</a:t>
            </a:r>
            <a:r>
              <a:rPr lang="en-US" spc="25" dirty="0">
                <a:solidFill>
                  <a:schemeClr val="bg2">
                    <a:lumMod val="50000"/>
                  </a:schemeClr>
                </a:solidFill>
                <a:latin typeface="Aharoni" panose="02010803020104030203" pitchFamily="2" charset="-79"/>
                <a:cs typeface="Aharoni" panose="02010803020104030203" pitchFamily="2" charset="-79"/>
              </a:rPr>
              <a:t> </a:t>
            </a:r>
            <a:r>
              <a:rPr lang="en-US" spc="60" dirty="0">
                <a:solidFill>
                  <a:schemeClr val="bg2">
                    <a:lumMod val="50000"/>
                  </a:schemeClr>
                </a:solidFill>
                <a:latin typeface="Aharoni" panose="02010803020104030203" pitchFamily="2" charset="-79"/>
                <a:cs typeface="Aharoni" panose="02010803020104030203" pitchFamily="2" charset="-79"/>
              </a:rPr>
              <a:t>outer</a:t>
            </a:r>
            <a:r>
              <a:rPr lang="en-US" spc="2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face</a:t>
            </a:r>
            <a:r>
              <a:rPr lang="en-US" spc="20" dirty="0">
                <a:solidFill>
                  <a:schemeClr val="bg2">
                    <a:lumMod val="50000"/>
                  </a:schemeClr>
                </a:solidFill>
                <a:latin typeface="Aharoni" panose="02010803020104030203" pitchFamily="2" charset="-79"/>
                <a:cs typeface="Aharoni" panose="02010803020104030203" pitchFamily="2" charset="-79"/>
              </a:rPr>
              <a:t> </a:t>
            </a:r>
            <a:r>
              <a:rPr lang="en-US" spc="65" dirty="0">
                <a:solidFill>
                  <a:schemeClr val="bg2">
                    <a:lumMod val="50000"/>
                  </a:schemeClr>
                </a:solidFill>
                <a:latin typeface="Aharoni" panose="02010803020104030203" pitchFamily="2" charset="-79"/>
                <a:cs typeface="Aharoni" panose="02010803020104030203" pitchFamily="2" charset="-79"/>
              </a:rPr>
              <a:t>of</a:t>
            </a:r>
            <a:r>
              <a:rPr lang="en-US" spc="20" dirty="0">
                <a:solidFill>
                  <a:schemeClr val="bg2">
                    <a:lumMod val="50000"/>
                  </a:schemeClr>
                </a:solidFill>
                <a:latin typeface="Aharoni" panose="02010803020104030203" pitchFamily="2" charset="-79"/>
                <a:cs typeface="Aharoni" panose="02010803020104030203" pitchFamily="2" charset="-79"/>
              </a:rPr>
              <a:t> </a:t>
            </a:r>
            <a:r>
              <a:rPr lang="en-US" spc="-10" dirty="0">
                <a:solidFill>
                  <a:schemeClr val="bg2">
                    <a:lumMod val="50000"/>
                  </a:schemeClr>
                </a:solidFill>
                <a:latin typeface="Aharoni" panose="02010803020104030203" pitchFamily="2" charset="-79"/>
                <a:cs typeface="Aharoni" panose="02010803020104030203" pitchFamily="2" charset="-79"/>
              </a:rPr>
              <a:t>walls.</a:t>
            </a:r>
            <a:endParaRPr lang="en-US" dirty="0">
              <a:solidFill>
                <a:schemeClr val="bg2">
                  <a:lumMod val="50000"/>
                </a:schemeClr>
              </a:solidFill>
              <a:latin typeface="Aharoni" panose="02010803020104030203" pitchFamily="2" charset="-79"/>
              <a:cs typeface="Aharoni" panose="02010803020104030203" pitchFamily="2" charset="-79"/>
            </a:endParaRPr>
          </a:p>
          <a:p>
            <a:pPr marL="240665" indent="-228600">
              <a:lnSpc>
                <a:spcPct val="100000"/>
              </a:lnSpc>
              <a:spcBef>
                <a:spcPts val="315"/>
              </a:spcBef>
              <a:buChar char="●"/>
              <a:tabLst>
                <a:tab pos="240665" algn="l"/>
                <a:tab pos="241300" algn="l"/>
              </a:tabLst>
            </a:pPr>
            <a:r>
              <a:rPr lang="en-US" dirty="0">
                <a:solidFill>
                  <a:schemeClr val="bg2">
                    <a:lumMod val="50000"/>
                  </a:schemeClr>
                </a:solidFill>
                <a:latin typeface="Aharoni" panose="02010803020104030203" pitchFamily="2" charset="-79"/>
                <a:cs typeface="Aharoni" panose="02010803020104030203" pitchFamily="2" charset="-79"/>
              </a:rPr>
              <a:t>The</a:t>
            </a:r>
            <a:r>
              <a:rPr lang="en-US" spc="85"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vertical</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steel</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bars</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should</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be</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provided</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50" dirty="0">
                <a:solidFill>
                  <a:schemeClr val="bg2">
                    <a:lumMod val="50000"/>
                  </a:schemeClr>
                </a:solidFill>
                <a:latin typeface="Aharoni" panose="02010803020104030203" pitchFamily="2" charset="-79"/>
                <a:cs typeface="Aharoni" panose="02010803020104030203" pitchFamily="2" charset="-79"/>
              </a:rPr>
              <a:t>in</a:t>
            </a:r>
            <a:r>
              <a:rPr lang="en-US" spc="90" dirty="0">
                <a:solidFill>
                  <a:schemeClr val="bg2">
                    <a:lumMod val="50000"/>
                  </a:schemeClr>
                </a:solidFill>
                <a:latin typeface="Aharoni" panose="02010803020104030203" pitchFamily="2" charset="-79"/>
                <a:cs typeface="Aharoni" panose="02010803020104030203" pitchFamily="2" charset="-79"/>
              </a:rPr>
              <a:t> </a:t>
            </a:r>
            <a:r>
              <a:rPr lang="en-US" dirty="0">
                <a:solidFill>
                  <a:schemeClr val="bg2">
                    <a:lumMod val="50000"/>
                  </a:schemeClr>
                </a:solidFill>
                <a:latin typeface="Aharoni" panose="02010803020104030203" pitchFamily="2" charset="-79"/>
                <a:cs typeface="Aharoni" panose="02010803020104030203" pitchFamily="2" charset="-79"/>
              </a:rPr>
              <a:t>staggered</a:t>
            </a:r>
            <a:r>
              <a:rPr lang="en-US" spc="90" dirty="0">
                <a:solidFill>
                  <a:schemeClr val="bg2">
                    <a:lumMod val="50000"/>
                  </a:schemeClr>
                </a:solidFill>
                <a:latin typeface="Aharoni" panose="02010803020104030203" pitchFamily="2" charset="-79"/>
                <a:cs typeface="Aharoni" panose="02010803020104030203" pitchFamily="2" charset="-79"/>
              </a:rPr>
              <a:t> </a:t>
            </a:r>
            <a:r>
              <a:rPr lang="en-US" spc="-10" dirty="0">
                <a:solidFill>
                  <a:schemeClr val="bg2">
                    <a:lumMod val="50000"/>
                  </a:schemeClr>
                </a:solidFill>
                <a:latin typeface="Aharoni" panose="02010803020104030203" pitchFamily="2" charset="-79"/>
                <a:cs typeface="Aharoni" panose="02010803020104030203" pitchFamily="2" charset="-79"/>
              </a:rPr>
              <a:t>fashion.</a:t>
            </a:r>
            <a:endParaRPr lang="en-IN" dirty="0">
              <a:solidFill>
                <a:schemeClr val="bg2">
                  <a:lumMod val="50000"/>
                </a:schemeClr>
              </a:solidFill>
              <a:latin typeface="Aharoni" panose="02010803020104030203" pitchFamily="2" charset="-79"/>
              <a:cs typeface="Aharoni" panose="02010803020104030203" pitchFamily="2" charset="-79"/>
            </a:endParaRPr>
          </a:p>
        </p:txBody>
      </p:sp>
      <p:pic>
        <p:nvPicPr>
          <p:cNvPr id="2050" name="Picture 2" descr="Brick Basement Wall- Construction Procedure, Practical Consideration - The  Constructor">
            <a:extLst>
              <a:ext uri="{FF2B5EF4-FFF2-40B4-BE49-F238E27FC236}">
                <a16:creationId xmlns:a16="http://schemas.microsoft.com/office/drawing/2014/main" id="{6757E108-62B0-2CEA-F393-5998073DF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04764"/>
            <a:ext cx="4564184" cy="373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385129"/>
      </p:ext>
    </p:extLst>
  </p:cSld>
  <p:clrMapOvr>
    <a:masterClrMapping/>
  </p:clrMapOvr>
</p:sld>
</file>

<file path=ppt/theme/theme1.xml><?xml version="1.0" encoding="utf-8"?>
<a:theme xmlns:a="http://schemas.openxmlformats.org/drawingml/2006/main" name="Architecture Studio by Slidesgo">
  <a:themeElements>
    <a:clrScheme name="Simple Light">
      <a:dk1>
        <a:srgbClr val="2E1B11"/>
      </a:dk1>
      <a:lt1>
        <a:srgbClr val="F4F4F4"/>
      </a:lt1>
      <a:dk2>
        <a:srgbClr val="595959"/>
      </a:dk2>
      <a:lt2>
        <a:srgbClr val="EEEEEE"/>
      </a:lt2>
      <a:accent1>
        <a:srgbClr val="B3A29A"/>
      </a:accent1>
      <a:accent2>
        <a:srgbClr val="EAE5E1"/>
      </a:accent2>
      <a:accent3>
        <a:srgbClr val="B3A29A"/>
      </a:accent3>
      <a:accent4>
        <a:srgbClr val="E6CEBC"/>
      </a:accent4>
      <a:accent5>
        <a:srgbClr val="AA9185"/>
      </a:accent5>
      <a:accent6>
        <a:srgbClr val="834D31"/>
      </a:accent6>
      <a:hlink>
        <a:srgbClr val="772E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9038</TotalTime>
  <Words>5396</Words>
  <Application>Microsoft Office PowerPoint</Application>
  <PresentationFormat>On-screen Show (16:9)</PresentationFormat>
  <Paragraphs>423</Paragraphs>
  <Slides>64</Slides>
  <Notes>10</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64</vt:i4>
      </vt:variant>
    </vt:vector>
  </HeadingPairs>
  <TitlesOfParts>
    <vt:vector size="83" baseType="lpstr">
      <vt:lpstr>Abel</vt:lpstr>
      <vt:lpstr>Aharoni</vt:lpstr>
      <vt:lpstr>Algerian</vt:lpstr>
      <vt:lpstr>Amasis MT Pro</vt:lpstr>
      <vt:lpstr>Amasis MT Pro Black</vt:lpstr>
      <vt:lpstr>Arial</vt:lpstr>
      <vt:lpstr>Baskerville Display PT</vt:lpstr>
      <vt:lpstr>Baskerville Display PT Bold</vt:lpstr>
      <vt:lpstr>Calibri</vt:lpstr>
      <vt:lpstr>Catamaran Light</vt:lpstr>
      <vt:lpstr>Fira Sans Extra Condensed Medium</vt:lpstr>
      <vt:lpstr>Inter</vt:lpstr>
      <vt:lpstr>Inter Bold</vt:lpstr>
      <vt:lpstr>Open Sans Light</vt:lpstr>
      <vt:lpstr>Trebuchet MS</vt:lpstr>
      <vt:lpstr>Wingdings</vt:lpstr>
      <vt:lpstr>Architecture Studio by Slidesgo</vt:lpstr>
      <vt:lpstr>1_Office Theme</vt:lpstr>
      <vt:lpstr>Office Theme</vt:lpstr>
      <vt:lpstr>Basement  AND  Construction</vt:lpstr>
      <vt:lpstr>Introduction</vt:lpstr>
      <vt:lpstr>Types of Basement</vt:lpstr>
      <vt:lpstr>Basement Materials </vt:lpstr>
      <vt:lpstr>Basement Materials </vt:lpstr>
      <vt:lpstr>Basement Materials </vt:lpstr>
      <vt:lpstr>Basic Requirements</vt:lpstr>
      <vt:lpstr>Water Proofing In Basements</vt:lpstr>
      <vt:lpstr>Basement walls </vt:lpstr>
      <vt:lpstr>The Major Design Considerations</vt:lpstr>
      <vt:lpstr>Construction methods of Basements </vt:lpstr>
      <vt:lpstr>Advantages and Disadvantages </vt:lpstr>
      <vt:lpstr>Construction methods of Basements </vt:lpstr>
      <vt:lpstr>Construction methods of Basements </vt:lpstr>
      <vt:lpstr>Dewatering</vt:lpstr>
      <vt:lpstr>Waterproofing</vt:lpstr>
      <vt:lpstr>Methods of Waterproofing In Basements </vt:lpstr>
      <vt:lpstr>Methods of Waterproofing In Basements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Temporary Shed</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Temporary Sheds</vt:lpstr>
      <vt:lpstr>PowerPoint Presentation</vt:lpstr>
      <vt:lpstr>Temporary Sheds</vt:lpstr>
      <vt:lpstr>PowerPoint Presentation</vt:lpstr>
      <vt:lpstr>Temporary Sheds</vt:lpstr>
      <vt:lpstr>PowerPoint Presentation</vt:lpstr>
      <vt:lpstr>Temporary Sheds</vt:lpstr>
      <vt:lpstr>PowerPoint Presentation</vt:lpstr>
      <vt:lpstr>Temporary Sheds</vt:lpstr>
      <vt:lpstr>PowerPoint Presentation</vt:lpstr>
      <vt:lpstr>Temporary Sheds</vt:lpstr>
      <vt:lpstr>PowerPoint Presentation</vt:lpstr>
      <vt:lpstr>Temporary Sheds</vt:lpstr>
      <vt:lpstr>Temporary Sheds</vt:lpstr>
      <vt:lpstr>Temporary Sheds</vt:lpstr>
      <vt:lpstr>Temporary Sheds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Basement  AND  Construction</dc:title>
  <dc:creator>hartesh singh hara</dc:creator>
  <cp:lastModifiedBy>hartesh singh</cp:lastModifiedBy>
  <cp:revision>12</cp:revision>
  <dcterms:modified xsi:type="dcterms:W3CDTF">2023-05-19T09:54:29Z</dcterms:modified>
</cp:coreProperties>
</file>